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58" r:id="rId3"/>
    <p:sldId id="359" r:id="rId4"/>
    <p:sldId id="362" r:id="rId5"/>
    <p:sldId id="360" r:id="rId6"/>
    <p:sldId id="385" r:id="rId7"/>
    <p:sldId id="386" r:id="rId8"/>
    <p:sldId id="363" r:id="rId9"/>
    <p:sldId id="367" r:id="rId10"/>
    <p:sldId id="364" r:id="rId11"/>
    <p:sldId id="365" r:id="rId12"/>
    <p:sldId id="366" r:id="rId13"/>
    <p:sldId id="368" r:id="rId14"/>
    <p:sldId id="369" r:id="rId15"/>
    <p:sldId id="402" r:id="rId16"/>
    <p:sldId id="370" r:id="rId17"/>
    <p:sldId id="371" r:id="rId18"/>
    <p:sldId id="400" r:id="rId19"/>
    <p:sldId id="408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7" r:id="rId32"/>
    <p:sldId id="388" r:id="rId33"/>
    <p:sldId id="389" r:id="rId34"/>
    <p:sldId id="390" r:id="rId35"/>
    <p:sldId id="391" r:id="rId36"/>
    <p:sldId id="396" r:id="rId37"/>
    <p:sldId id="392" r:id="rId38"/>
    <p:sldId id="393" r:id="rId39"/>
    <p:sldId id="394" r:id="rId40"/>
    <p:sldId id="395" r:id="rId41"/>
    <p:sldId id="397" r:id="rId42"/>
    <p:sldId id="398" r:id="rId43"/>
    <p:sldId id="399" r:id="rId44"/>
    <p:sldId id="401" r:id="rId45"/>
    <p:sldId id="403" r:id="rId46"/>
    <p:sldId id="415" r:id="rId47"/>
    <p:sldId id="404" r:id="rId48"/>
    <p:sldId id="405" r:id="rId49"/>
    <p:sldId id="406" r:id="rId50"/>
    <p:sldId id="407" r:id="rId51"/>
    <p:sldId id="383" r:id="rId52"/>
    <p:sldId id="425" r:id="rId53"/>
    <p:sldId id="416" r:id="rId54"/>
    <p:sldId id="384" r:id="rId55"/>
    <p:sldId id="409" r:id="rId56"/>
    <p:sldId id="410" r:id="rId57"/>
    <p:sldId id="411" r:id="rId58"/>
    <p:sldId id="412" r:id="rId59"/>
    <p:sldId id="413" r:id="rId60"/>
    <p:sldId id="414" r:id="rId61"/>
    <p:sldId id="42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7" r:id="rId70"/>
    <p:sldId id="429" r:id="rId71"/>
    <p:sldId id="428" r:id="rId72"/>
    <p:sldId id="441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0" r:id="rId84"/>
    <p:sldId id="424" r:id="rId85"/>
    <p:sldId id="36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1" r:id="rId96"/>
    <p:sldId id="452" r:id="rId97"/>
    <p:sldId id="453" r:id="rId98"/>
    <p:sldId id="454" r:id="rId99"/>
    <p:sldId id="455" r:id="rId10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51673D-1BD5-4C1C-A773-8B52ADC87EF0}">
          <p14:sldIdLst>
            <p14:sldId id="256"/>
            <p14:sldId id="358"/>
            <p14:sldId id="359"/>
            <p14:sldId id="362"/>
            <p14:sldId id="360"/>
            <p14:sldId id="385"/>
            <p14:sldId id="386"/>
            <p14:sldId id="363"/>
            <p14:sldId id="367"/>
            <p14:sldId id="364"/>
            <p14:sldId id="365"/>
            <p14:sldId id="366"/>
            <p14:sldId id="368"/>
            <p14:sldId id="369"/>
            <p14:sldId id="402"/>
            <p14:sldId id="370"/>
            <p14:sldId id="371"/>
            <p14:sldId id="400"/>
            <p14:sldId id="408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7"/>
            <p14:sldId id="388"/>
            <p14:sldId id="389"/>
            <p14:sldId id="390"/>
            <p14:sldId id="391"/>
            <p14:sldId id="396"/>
            <p14:sldId id="392"/>
            <p14:sldId id="393"/>
            <p14:sldId id="394"/>
            <p14:sldId id="395"/>
            <p14:sldId id="397"/>
            <p14:sldId id="398"/>
            <p14:sldId id="399"/>
            <p14:sldId id="401"/>
            <p14:sldId id="403"/>
            <p14:sldId id="415"/>
            <p14:sldId id="404"/>
            <p14:sldId id="405"/>
            <p14:sldId id="406"/>
            <p14:sldId id="407"/>
            <p14:sldId id="383"/>
            <p14:sldId id="425"/>
            <p14:sldId id="416"/>
            <p14:sldId id="384"/>
            <p14:sldId id="409"/>
            <p14:sldId id="410"/>
            <p14:sldId id="411"/>
            <p14:sldId id="412"/>
            <p14:sldId id="413"/>
            <p14:sldId id="414"/>
            <p14:sldId id="426"/>
            <p14:sldId id="417"/>
            <p14:sldId id="418"/>
            <p14:sldId id="419"/>
            <p14:sldId id="420"/>
            <p14:sldId id="421"/>
            <p14:sldId id="422"/>
            <p14:sldId id="423"/>
            <p14:sldId id="427"/>
            <p14:sldId id="429"/>
            <p14:sldId id="428"/>
            <p14:sldId id="441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24"/>
            <p14:sldId id="36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58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BB08-3E43-4407-89EB-5C767B6E9C89}" type="datetimeFigureOut">
              <a:rPr lang="uk-UA" smtClean="0"/>
              <a:t>09.02.2024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39448-0C3E-42FD-AA20-A8151A79FB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9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55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517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39448-0C3E-42FD-AA20-A8151A79FB0D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703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792FA-4CD1-43EC-8C6A-9ACEA403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FE6488-D094-4CF9-AC76-9691F6EB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5D1FB-40FB-4F8B-95F7-CD7D11F3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5FA82F-3367-407C-A78E-B91CECD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67580-0969-4DCC-8C70-57EF15C8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2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CFC1-EC7D-456E-A7FE-A268D3EC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84193D-2BC9-4C8F-BF87-95BB8F207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D9A51-5C74-4FD8-BC7E-F511119C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1E9B9-577A-4788-AA8C-7FE8E8D6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FA4A6B-8780-4473-A6FB-3504C204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5CF2B1-A946-4D76-AD66-EE93B11BF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65F272-4972-4F0F-91D9-CA302DDC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FE06C-A9B9-4B3A-AB47-83C2C167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A25E1D-D0A1-423D-BA35-EC250EFC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21386A-F067-4EE5-AAE2-BEC05BA6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8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B600C-FBA6-4A10-AF11-D124F320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1658C-3525-4E72-B8B9-0827C6367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965E7-F516-48E2-9FD7-DD82FFCE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8CE6F-7323-48AD-8B4C-863CD398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71FF7-EADB-4541-92C7-692E081C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E761F5-C045-4682-9F0F-12ABD79A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2EE54-31BC-4163-A702-9E6D696B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946EF0-1C9C-4F55-912E-D750EAF5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1D79D7-6583-47CB-8DA8-915221C8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7001A-4009-482F-B89D-9F8C2F8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9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80C9B-F614-4CD0-9821-9A7AD06C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0C5B9-5D9B-4235-985A-A2B6A8C0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23122F-47B1-46B5-A5CB-E105BC6D7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1A35C4-42F2-485E-B663-31FBBE5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8A644-07AC-48A0-A54C-7BB739D9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C37C-4E06-4F37-95E0-2807F3B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74E13-CE24-4FE8-BAA9-DD45FDE1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01F2-CCF0-48C8-9E46-2195419B3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A27FC-F68E-427D-898C-4967ABE4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CBDE1E-3871-4BD6-9A45-68174EE9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8D7A51-D942-481E-87A1-3712AD3B1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AAF695-A901-4515-938B-62F45585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0B1641-E824-4174-9A11-CE4844F5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55D279-F28B-42E9-B77D-9D3565C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D8FB-D5CD-4C0C-B1C8-E6F7B6E8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3A5B80-3602-4693-A4EB-C8B8CAEC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57CE3-B615-468C-88FD-70132AD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4D1A2-B0E2-4DD2-89AD-9186036B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8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A420D8-1B9D-47CF-A39B-BED44131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2B9885-754E-4332-8F8E-C3E54368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69BF2-EA99-45C0-B242-BA41AB5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8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6B7C3-B5F0-46E7-8FF7-A133F3F9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B1C62-78FF-45C4-A4B3-34589A7D8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CEF461-BF91-49F3-B354-016332DC0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B141B-9670-4C21-8335-7715A5DC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D990B3-84F4-428A-859B-A363C83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5B95FF-78DB-48C2-84B4-9D6846E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13616-8036-404C-99E4-A7F5E3C6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BDBFCAA-6646-4519-B492-A5E3A01C2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80CF1-AD70-4FA1-B7BD-300728B1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BD365A-5755-4A0F-8FC5-15CC6F55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B1F810-688C-410C-BC24-830B0AF2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9E8378-46FE-4E3D-86FD-D6CFF99F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0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93F78-56C7-4C2D-B624-DB38497A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A1F43B-301B-4506-B5A0-F4A55F8B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CCC5C-83CE-4DD8-A169-2A25E31A4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4769-279B-4F56-A258-1626BE02FB52}" type="datetimeFigureOut">
              <a:rPr lang="ru-RU" smtClean="0"/>
              <a:t>09.02.2024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04AAAF-C51E-4D0C-98B2-E7205DA7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A6EDF-DFAA-44B5-A1A4-ED3ED3283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3737-219D-4D55-A424-2E8D79DD27B6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57E4A-D881-4CCA-AA6B-FD06D32C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619058"/>
          </a:xfrm>
        </p:spPr>
        <p:txBody>
          <a:bodyPr>
            <a:normAutofit/>
          </a:bodyPr>
          <a:lstStyle/>
          <a:p>
            <a:r>
              <a:rPr lang="en-US" b="1"/>
              <a:t>D2 - </a:t>
            </a:r>
            <a:r>
              <a:rPr lang="uk-UA" b="1" dirty="0"/>
              <a:t>Оператори. Перетворення типів. Логічні операції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87C11C-4A3E-4539-A6E1-9F6DC07AA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741420"/>
            <a:ext cx="12192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uk-UA" dirty="0"/>
              <a:t>Конструкції </a:t>
            </a:r>
            <a:r>
              <a:rPr lang="en-US" dirty="0"/>
              <a:t>if/if else/else, switch, </a:t>
            </a:r>
            <a:r>
              <a:rPr lang="en-US" dirty="0" err="1"/>
              <a:t>enums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DB99-D1C5-4BF5-BE30-A94CA8DE3686}"/>
              </a:ext>
            </a:extLst>
          </p:cNvPr>
          <p:cNvSpPr txBox="1"/>
          <p:nvPr/>
        </p:nvSpPr>
        <p:spPr>
          <a:xfrm>
            <a:off x="8218966" y="5899493"/>
            <a:ext cx="356190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uk-UA" sz="2200" dirty="0"/>
              <a:t>Викладач: Верещагін О.О.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8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Арефметичні</a:t>
            </a:r>
            <a:r>
              <a:rPr lang="uk-UA" b="1" dirty="0"/>
              <a:t> операції з числами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Примітка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dirty="0" err="1"/>
              <a:t>Операцію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ділення</a:t>
            </a:r>
            <a:r>
              <a:rPr lang="ru-RU" sz="1800" b="1" dirty="0">
                <a:highlight>
                  <a:srgbClr val="00FF00"/>
                </a:highlight>
              </a:rPr>
              <a:t> за модулем</a:t>
            </a:r>
            <a:r>
              <a:rPr lang="ru-RU" sz="1800" dirty="0"/>
              <a:t>,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застосовувати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до </a:t>
            </a:r>
            <a:r>
              <a:rPr lang="ru-RU" sz="1800" b="1" dirty="0" err="1">
                <a:highlight>
                  <a:srgbClr val="00FF00"/>
                </a:highlight>
              </a:rPr>
              <a:t>цілочисельних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dirty="0"/>
              <a:t>. </a:t>
            </a:r>
            <a:r>
              <a:rPr lang="ru-RU" sz="1800" dirty="0" err="1"/>
              <a:t>Спроби</a:t>
            </a:r>
            <a:r>
              <a:rPr lang="en-US" sz="1800" dirty="0"/>
              <a:t> </a:t>
            </a:r>
            <a:r>
              <a:rPr lang="ru-RU" sz="1800" dirty="0" err="1"/>
              <a:t>порушити</a:t>
            </a:r>
            <a:r>
              <a:rPr lang="ru-RU" sz="1800" dirty="0"/>
              <a:t> </a:t>
            </a:r>
            <a:r>
              <a:rPr lang="ru-RU" sz="1800" dirty="0" err="1"/>
              <a:t>дане</a:t>
            </a:r>
            <a:r>
              <a:rPr lang="ru-RU" sz="1800" dirty="0"/>
              <a:t> правило </a:t>
            </a:r>
            <a:r>
              <a:rPr lang="ru-RU" sz="1800" dirty="0" err="1"/>
              <a:t>приведуть</a:t>
            </a:r>
            <a:r>
              <a:rPr lang="ru-RU" sz="1800" dirty="0"/>
              <a:t> до </a:t>
            </a:r>
            <a:r>
              <a:rPr lang="ru-RU" sz="1800" dirty="0" err="1"/>
              <a:t>помилки</a:t>
            </a:r>
            <a:r>
              <a:rPr lang="ru-RU" sz="1800" dirty="0"/>
              <a:t> на </a:t>
            </a:r>
            <a:r>
              <a:rPr lang="ru-RU" sz="1800" dirty="0" err="1"/>
              <a:t>етапі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менше</a:t>
            </a:r>
            <a:r>
              <a:rPr lang="ru-RU" sz="1800" dirty="0"/>
              <a:t> число </a:t>
            </a:r>
            <a:r>
              <a:rPr lang="ru-RU" sz="1800" dirty="0" err="1"/>
              <a:t>ділиться</a:t>
            </a:r>
            <a:r>
              <a:rPr lang="ru-RU" sz="1800" dirty="0"/>
              <a:t> на </a:t>
            </a:r>
            <a:r>
              <a:rPr lang="ru-RU" sz="1800" dirty="0" err="1"/>
              <a:t>більше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%</a:t>
            </a:r>
            <a:r>
              <a:rPr lang="ru-RU" sz="1800" dirty="0"/>
              <a:t>, то результатом буде </a:t>
            </a:r>
            <a:r>
              <a:rPr lang="ru-RU" sz="1800" dirty="0" err="1"/>
              <a:t>саме</a:t>
            </a:r>
            <a:r>
              <a:rPr lang="ru-RU" sz="1800" dirty="0"/>
              <a:t> </a:t>
            </a:r>
            <a:r>
              <a:rPr lang="ru-RU" sz="1800" dirty="0" err="1"/>
              <a:t>менше</a:t>
            </a:r>
            <a:r>
              <a:rPr lang="ru-RU" sz="1800" dirty="0"/>
              <a:t> число.</a:t>
            </a:r>
            <a:r>
              <a:rPr lang="en-US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3%10 = 3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3. </a:t>
            </a:r>
            <a:r>
              <a:rPr lang="ru-RU" sz="1800" b="1" dirty="0" err="1">
                <a:highlight>
                  <a:srgbClr val="00FF00"/>
                </a:highlight>
              </a:rPr>
              <a:t>Ділити</a:t>
            </a:r>
            <a:r>
              <a:rPr lang="ru-RU" sz="1800" b="1" dirty="0">
                <a:highlight>
                  <a:srgbClr val="00FF00"/>
                </a:highlight>
              </a:rPr>
              <a:t> за модулем на нуль не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dirty="0"/>
              <a:t>,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некоректної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на </a:t>
            </a:r>
            <a:r>
              <a:rPr lang="ru-RU" sz="1800" dirty="0" err="1"/>
              <a:t>етапі</a:t>
            </a:r>
            <a:r>
              <a:rPr lang="en-US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86317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Інкремент</a:t>
            </a:r>
            <a:r>
              <a:rPr lang="uk-UA" b="1" dirty="0"/>
              <a:t> і </a:t>
            </a:r>
            <a:r>
              <a:rPr lang="uk-UA" b="1" dirty="0" err="1"/>
              <a:t>декремент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Усі вищеописані операції були бінарними, однак існують ще й </a:t>
            </a:r>
            <a:r>
              <a:rPr lang="uk-UA" sz="1800" b="1" dirty="0" err="1">
                <a:highlight>
                  <a:srgbClr val="00FF00"/>
                </a:highlight>
              </a:rPr>
              <a:t>унарні</a:t>
            </a:r>
            <a:r>
              <a:rPr lang="uk-UA" sz="1800" b="1" dirty="0">
                <a:highlight>
                  <a:srgbClr val="00FF00"/>
                </a:highlight>
              </a:rPr>
              <a:t> арифметичні операції</a:t>
            </a:r>
            <a:r>
              <a:rPr lang="uk-UA" sz="1800" dirty="0"/>
              <a:t>, таких операцій у шкільному курсі немає, хоча насправді вони дуже прості: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b="1" dirty="0" err="1">
                <a:highlight>
                  <a:srgbClr val="00FF00"/>
                </a:highlight>
              </a:rPr>
              <a:t>Інкремент</a:t>
            </a:r>
            <a:r>
              <a:rPr lang="ru-RU" sz="1800" dirty="0"/>
              <a:t> </a:t>
            </a:r>
            <a:r>
              <a:rPr lang="ru-RU" sz="1800" dirty="0" err="1"/>
              <a:t>позначається</a:t>
            </a:r>
            <a:r>
              <a:rPr lang="ru-RU" sz="1800" dirty="0"/>
              <a:t> </a:t>
            </a:r>
            <a:r>
              <a:rPr lang="ru-RU" sz="1800" dirty="0" err="1"/>
              <a:t>конструкцією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++</a:t>
            </a:r>
            <a:r>
              <a:rPr lang="ru-RU" sz="1800" dirty="0"/>
              <a:t>. </a:t>
            </a:r>
            <a:r>
              <a:rPr lang="ru-RU" sz="1800" dirty="0" err="1"/>
              <a:t>Цей</a:t>
            </a:r>
            <a:r>
              <a:rPr lang="ru-RU" sz="1800" dirty="0"/>
              <a:t> оператор </a:t>
            </a:r>
            <a:r>
              <a:rPr lang="ru-RU" sz="1800" b="1" dirty="0" err="1">
                <a:highlight>
                  <a:srgbClr val="00FF00"/>
                </a:highlight>
              </a:rPr>
              <a:t>збільшує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будь-</a:t>
            </a:r>
            <a:r>
              <a:rPr lang="ru-RU" sz="1800" dirty="0" err="1"/>
              <a:t>якої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на </a:t>
            </a:r>
            <a:r>
              <a:rPr lang="ru-RU" sz="1800" b="1" dirty="0" err="1">
                <a:highlight>
                  <a:srgbClr val="00FF00"/>
                </a:highlight>
              </a:rPr>
              <a:t>одиницю</a:t>
            </a:r>
            <a:r>
              <a:rPr lang="ru-RU" sz="1800" dirty="0"/>
              <a:t> та </a:t>
            </a:r>
            <a:r>
              <a:rPr lang="ru-RU" sz="1800" b="1" dirty="0" err="1">
                <a:highlight>
                  <a:srgbClr val="00FF00"/>
                </a:highlight>
              </a:rPr>
              <a:t>перезаписує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змінної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en-US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>
                <a:highlight>
                  <a:srgbClr val="00FF00"/>
                </a:highlight>
              </a:rPr>
              <a:t>Декремент</a:t>
            </a:r>
            <a:r>
              <a:rPr lang="ru-RU" sz="1800" dirty="0"/>
              <a:t> </a:t>
            </a:r>
            <a:r>
              <a:rPr lang="ru-RU" sz="1800" dirty="0" err="1"/>
              <a:t>позначається</a:t>
            </a:r>
            <a:r>
              <a:rPr lang="ru-RU" sz="1800" dirty="0"/>
              <a:t> </a:t>
            </a:r>
            <a:r>
              <a:rPr lang="ru-RU" sz="1800" dirty="0" err="1"/>
              <a:t>конструкцією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--</a:t>
            </a:r>
            <a:r>
              <a:rPr lang="ru-RU" sz="1800" dirty="0"/>
              <a:t>. </a:t>
            </a:r>
            <a:r>
              <a:rPr lang="ru-RU" sz="1800" dirty="0" err="1"/>
              <a:t>Цей</a:t>
            </a:r>
            <a:r>
              <a:rPr lang="ru-RU" sz="1800" dirty="0"/>
              <a:t> оператор </a:t>
            </a:r>
            <a:r>
              <a:rPr lang="ru-RU" sz="1800" b="1" dirty="0" err="1">
                <a:highlight>
                  <a:srgbClr val="00FF00"/>
                </a:highlight>
              </a:rPr>
              <a:t>зменшує</a:t>
            </a:r>
            <a:r>
              <a:rPr lang="ru-RU" sz="1800" dirty="0"/>
              <a:t> </a:t>
            </a:r>
            <a:r>
              <a:rPr lang="ru-RU" sz="1800" dirty="0" err="1"/>
              <a:t>вміст</a:t>
            </a:r>
            <a:r>
              <a:rPr lang="ru-RU" sz="1800" dirty="0"/>
              <a:t> будь-</a:t>
            </a:r>
            <a:r>
              <a:rPr lang="ru-RU" sz="1800" dirty="0" err="1"/>
              <a:t>якої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на </a:t>
            </a:r>
            <a:r>
              <a:rPr lang="ru-RU" sz="1800" b="1" dirty="0" err="1">
                <a:highlight>
                  <a:srgbClr val="00FF00"/>
                </a:highlight>
              </a:rPr>
              <a:t>одиницю</a:t>
            </a:r>
            <a:r>
              <a:rPr lang="ru-RU" sz="1800" dirty="0"/>
              <a:t> та </a:t>
            </a:r>
            <a:r>
              <a:rPr lang="ru-RU" sz="1800" b="1" dirty="0" err="1">
                <a:highlight>
                  <a:srgbClr val="00FF00"/>
                </a:highlight>
              </a:rPr>
              <a:t>перезаписує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змінної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D1EF-0EB1-40EC-BB98-280956C0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72" y="2601605"/>
            <a:ext cx="3982656" cy="16547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88DB67-A22C-434D-8ACA-7C710AD8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46" y="5141766"/>
            <a:ext cx="3604731" cy="14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Інкремент</a:t>
            </a:r>
            <a:r>
              <a:rPr lang="uk-UA" b="1" dirty="0"/>
              <a:t> і </a:t>
            </a:r>
            <a:r>
              <a:rPr lang="uk-UA" b="1" dirty="0" err="1"/>
              <a:t>декремент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Такі</a:t>
            </a:r>
            <a:r>
              <a:rPr lang="ru-RU" sz="1800" dirty="0"/>
              <a:t> </a:t>
            </a:r>
            <a:r>
              <a:rPr lang="ru-RU" sz="1800" dirty="0" err="1"/>
              <a:t>вирази</a:t>
            </a:r>
            <a:r>
              <a:rPr lang="ru-RU" sz="1800" dirty="0"/>
              <a:t> </a:t>
            </a:r>
            <a:r>
              <a:rPr lang="ru-RU" sz="1800" dirty="0" err="1"/>
              <a:t>можуть</a:t>
            </a:r>
            <a:r>
              <a:rPr lang="ru-RU" sz="1800" dirty="0"/>
              <a:t> бути </a:t>
            </a:r>
            <a:r>
              <a:rPr lang="ru-RU" sz="1800" dirty="0" err="1"/>
              <a:t>представлені</a:t>
            </a:r>
            <a:r>
              <a:rPr lang="ru-RU" sz="1800" dirty="0"/>
              <a:t> й так</a:t>
            </a:r>
            <a:r>
              <a:rPr lang="en-US" sz="1800" dirty="0"/>
              <a:t>: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. Треба </a:t>
            </a:r>
            <a:r>
              <a:rPr lang="ru-RU" sz="1800" dirty="0" err="1"/>
              <a:t>зазначити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FF"/>
                </a:highlight>
              </a:rPr>
              <a:t>для </a:t>
            </a:r>
            <a:r>
              <a:rPr lang="ru-RU" sz="1800" b="1" dirty="0" err="1">
                <a:highlight>
                  <a:srgbClr val="00FFFF"/>
                </a:highlight>
              </a:rPr>
              <a:t>літералів</a:t>
            </a:r>
            <a:r>
              <a:rPr lang="ru-RU" sz="1800" dirty="0"/>
              <a:t> </a:t>
            </a:r>
            <a:r>
              <a:rPr lang="ru-RU" sz="1800" dirty="0" err="1"/>
              <a:t>ані</a:t>
            </a:r>
            <a:r>
              <a:rPr lang="ru-RU" sz="1800" dirty="0"/>
              <a:t> </a:t>
            </a:r>
            <a:r>
              <a:rPr lang="ru-RU" sz="1800" dirty="0" err="1"/>
              <a:t>інкремент</a:t>
            </a:r>
            <a:r>
              <a:rPr lang="ru-RU" sz="1800" dirty="0"/>
              <a:t>, </a:t>
            </a:r>
            <a:r>
              <a:rPr lang="ru-RU" sz="1800" dirty="0" err="1"/>
              <a:t>ані</a:t>
            </a:r>
            <a:r>
              <a:rPr lang="ru-RU" sz="1800" dirty="0"/>
              <a:t> декремент </a:t>
            </a:r>
            <a:r>
              <a:rPr lang="ru-RU" sz="1800" b="1" dirty="0">
                <a:highlight>
                  <a:srgbClr val="00FFFF"/>
                </a:highlight>
              </a:rPr>
              <a:t>не </a:t>
            </a:r>
            <a:r>
              <a:rPr lang="ru-RU" sz="1800" b="1" dirty="0" err="1">
                <a:highlight>
                  <a:srgbClr val="00FFFF"/>
                </a:highlight>
              </a:rPr>
              <a:t>використовуються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абсолютно </a:t>
            </a:r>
            <a:r>
              <a:rPr lang="ru-RU" sz="1800" dirty="0" err="1"/>
              <a:t>нелогічно</a:t>
            </a:r>
            <a:r>
              <a:rPr lang="ru-RU" sz="1800" dirty="0"/>
              <a:t> </a:t>
            </a:r>
            <a:r>
              <a:rPr lang="ru-RU" sz="1800" dirty="0" err="1"/>
              <a:t>чинити</a:t>
            </a:r>
            <a:r>
              <a:rPr lang="ru-RU" sz="1800" dirty="0"/>
              <a:t> так:</a:t>
            </a:r>
            <a:r>
              <a:rPr lang="en-US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. </a:t>
            </a:r>
            <a:r>
              <a:rPr lang="ru-RU" sz="1800" b="1" dirty="0" err="1">
                <a:highlight>
                  <a:srgbClr val="00FFFF"/>
                </a:highlight>
              </a:rPr>
              <a:t>Це</a:t>
            </a:r>
            <a:r>
              <a:rPr lang="ru-RU" sz="1800" b="1" dirty="0">
                <a:highlight>
                  <a:srgbClr val="00FFFF"/>
                </a:highlight>
              </a:rPr>
              <a:t> явна </a:t>
            </a:r>
            <a:r>
              <a:rPr lang="ru-RU" sz="1800" b="1" dirty="0" err="1">
                <a:highlight>
                  <a:srgbClr val="00FFFF"/>
                </a:highlight>
              </a:rPr>
              <a:t>помилка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C</a:t>
            </a:r>
            <a:r>
              <a:rPr lang="ru-RU" sz="1800" dirty="0" err="1"/>
              <a:t>интаксис</a:t>
            </a:r>
            <a:r>
              <a:rPr lang="ru-RU" sz="1800" dirty="0"/>
              <a:t> унарного оператора </a:t>
            </a:r>
            <a:r>
              <a:rPr lang="ru-RU" sz="1800" dirty="0" err="1"/>
              <a:t>може</a:t>
            </a:r>
            <a:r>
              <a:rPr lang="ru-RU" sz="1800" dirty="0"/>
              <a:t> бути не </a:t>
            </a:r>
            <a:r>
              <a:rPr lang="ru-RU" sz="1800" dirty="0" err="1"/>
              <a:t>тільки</a:t>
            </a:r>
            <a:r>
              <a:rPr lang="ru-RU" sz="1800" dirty="0"/>
              <a:t> таким: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операнд оператор;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але й таким: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оператор операнд;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Такі форми запису звуться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постфіксною</a:t>
            </a:r>
            <a:r>
              <a:rPr lang="uk-UA" sz="1800" dirty="0"/>
              <a:t>, (оператор розташовується після значення) і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 err="1">
                <a:highlight>
                  <a:srgbClr val="00FF00"/>
                </a:highlight>
              </a:rPr>
              <a:t>префіксною</a:t>
            </a:r>
            <a:r>
              <a:rPr lang="uk-UA" sz="1800" dirty="0"/>
              <a:t> (оператор розташовується перед значенням).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І </a:t>
            </a:r>
            <a:r>
              <a:rPr lang="uk-UA" sz="1800" b="1" dirty="0" err="1">
                <a:highlight>
                  <a:srgbClr val="FFFF00"/>
                </a:highlight>
              </a:rPr>
              <a:t>інкремент</a:t>
            </a:r>
            <a:r>
              <a:rPr lang="uk-UA" sz="1800" b="1" dirty="0">
                <a:highlight>
                  <a:srgbClr val="FFFF00"/>
                </a:highlight>
              </a:rPr>
              <a:t>, і </a:t>
            </a:r>
            <a:r>
              <a:rPr lang="uk-UA" sz="1800" b="1" dirty="0" err="1">
                <a:highlight>
                  <a:srgbClr val="FFFF00"/>
                </a:highlight>
              </a:rPr>
              <a:t>декремент</a:t>
            </a:r>
            <a:r>
              <a:rPr lang="uk-UA" sz="1800" b="1" dirty="0">
                <a:highlight>
                  <a:srgbClr val="FFFF00"/>
                </a:highlight>
              </a:rPr>
              <a:t> мають обидві форми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74797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FFFF00"/>
                </a:highlight>
              </a:rPr>
              <a:t>У цьому прикладі немає жодної різниці між </a:t>
            </a:r>
            <a:r>
              <a:rPr lang="uk-UA" sz="1800" b="1" dirty="0" err="1">
                <a:highlight>
                  <a:srgbClr val="FFFF00"/>
                </a:highlight>
              </a:rPr>
              <a:t>префіксною</a:t>
            </a:r>
            <a:r>
              <a:rPr lang="uk-UA" sz="1800" b="1" dirty="0">
                <a:highlight>
                  <a:srgbClr val="FFFF00"/>
                </a:highlight>
              </a:rPr>
              <a:t> та постфіксною формами</a:t>
            </a:r>
            <a:r>
              <a:rPr lang="uk-UA" sz="1800" dirty="0"/>
              <a:t>. І в першому, і в другому випадку значення змінної а просто збільшується на одиницю.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Сенс використовувати різні форми оператора з'являється тільки тоді, </a:t>
            </a:r>
            <a:r>
              <a:rPr lang="uk-UA" sz="1800" b="1" dirty="0">
                <a:highlight>
                  <a:srgbClr val="00FF00"/>
                </a:highlight>
              </a:rPr>
              <a:t>коли в рядку, окрім самого оператора, є ще якась команда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D68FD3-3136-4C4D-80C2-B621E8A9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89" y="0"/>
            <a:ext cx="4633820" cy="25031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3C9069-EE9C-4451-8513-BADA7CFB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32" y="4612406"/>
            <a:ext cx="5891735" cy="21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5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Інкремент</a:t>
            </a:r>
            <a:r>
              <a:rPr lang="uk-UA" b="1" dirty="0"/>
              <a:t> і </a:t>
            </a:r>
            <a:r>
              <a:rPr lang="uk-UA" b="1" dirty="0" err="1"/>
              <a:t>декремент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Перш </a:t>
            </a:r>
            <a:r>
              <a:rPr lang="ru-RU" sz="1800" dirty="0" err="1"/>
              <a:t>ніж</a:t>
            </a:r>
            <a:r>
              <a:rPr lang="ru-RU" sz="1800" dirty="0"/>
              <a:t> </a:t>
            </a:r>
            <a:r>
              <a:rPr lang="ru-RU" sz="1800" dirty="0" err="1"/>
              <a:t>розбирати</a:t>
            </a:r>
            <a:r>
              <a:rPr lang="ru-RU" sz="1800" dirty="0"/>
              <a:t> приклад, давайте </a:t>
            </a:r>
            <a:r>
              <a:rPr lang="ru-RU" sz="1800" dirty="0" err="1"/>
              <a:t>встановимо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три правила</a:t>
            </a:r>
            <a:r>
              <a:rPr lang="ru-RU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b="1" dirty="0">
                <a:highlight>
                  <a:srgbClr val="00FF00"/>
                </a:highlight>
              </a:rPr>
              <a:t>Принцип </a:t>
            </a:r>
            <a:r>
              <a:rPr lang="ru-RU" sz="1800" b="1" dirty="0" err="1">
                <a:highlight>
                  <a:srgbClr val="00FF00"/>
                </a:highlight>
              </a:rPr>
              <a:t>виконання</a:t>
            </a:r>
            <a:r>
              <a:rPr lang="ru-RU" sz="1800" b="1" dirty="0">
                <a:highlight>
                  <a:srgbClr val="00FF00"/>
                </a:highlight>
              </a:rPr>
              <a:t> команд у </a:t>
            </a:r>
            <a:r>
              <a:rPr lang="ru-RU" sz="1800" b="1" dirty="0" err="1">
                <a:highlight>
                  <a:srgbClr val="00FF00"/>
                </a:highlight>
              </a:rPr>
              <a:t>мові</a:t>
            </a:r>
            <a:r>
              <a:rPr lang="ru-RU" sz="1800" b="1" dirty="0">
                <a:highlight>
                  <a:srgbClr val="00FF00"/>
                </a:highlight>
              </a:rPr>
              <a:t> С++ </a:t>
            </a:r>
            <a:r>
              <a:rPr lang="ru-RU" sz="1800" b="1" dirty="0" err="1">
                <a:highlight>
                  <a:srgbClr val="00FF00"/>
                </a:highlight>
              </a:rPr>
              <a:t>неоднозначний</a:t>
            </a:r>
            <a:r>
              <a:rPr lang="ru-RU" sz="1800" dirty="0"/>
              <a:t>. Тому </a:t>
            </a:r>
            <a:r>
              <a:rPr lang="ru-RU" sz="1800" dirty="0" err="1"/>
              <a:t>нижче</a:t>
            </a:r>
            <a:r>
              <a:rPr lang="ru-RU" sz="1800" dirty="0"/>
              <a:t> наводиться </a:t>
            </a:r>
            <a:r>
              <a:rPr lang="ru-RU" sz="1800" dirty="0" err="1"/>
              <a:t>таблиця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напрямку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дії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деяких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операторів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крім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постфіксної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форми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інкремента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або</a:t>
            </a:r>
            <a:r>
              <a:rPr lang="ru-RU" sz="1800" b="1" dirty="0">
                <a:highlight>
                  <a:srgbClr val="00FFFF"/>
                </a:highlight>
              </a:rPr>
              <a:t> декремента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рядок </a:t>
            </a:r>
            <a:r>
              <a:rPr lang="ru-RU" sz="1800" b="1" dirty="0" err="1">
                <a:highlight>
                  <a:srgbClr val="00FF00"/>
                </a:highlight>
              </a:rPr>
              <a:t>має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ще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якусь</a:t>
            </a:r>
            <a:r>
              <a:rPr lang="ru-RU" sz="1800" b="1" dirty="0">
                <a:highlight>
                  <a:srgbClr val="00FF00"/>
                </a:highlight>
              </a:rPr>
              <a:t> команду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00"/>
                </a:highlight>
              </a:rPr>
              <a:t>то </a:t>
            </a:r>
            <a:r>
              <a:rPr lang="ru-RU" sz="1800" b="1" dirty="0" err="1">
                <a:highlight>
                  <a:srgbClr val="00FF00"/>
                </a:highlight>
              </a:rPr>
              <a:t>спочатку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виконується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ця</a:t>
            </a:r>
            <a:r>
              <a:rPr lang="ru-RU" sz="1800" b="1" dirty="0">
                <a:highlight>
                  <a:srgbClr val="00FF00"/>
                </a:highlight>
              </a:rPr>
              <a:t> команда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FFFF00"/>
                </a:highlight>
              </a:rPr>
              <a:t>і </a:t>
            </a:r>
            <a:r>
              <a:rPr lang="ru-RU" sz="1800" b="1" dirty="0" err="1">
                <a:highlight>
                  <a:srgbClr val="FFFF00"/>
                </a:highlight>
              </a:rPr>
              <a:t>тільки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потім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інкремент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або</a:t>
            </a:r>
            <a:r>
              <a:rPr lang="ru-RU" sz="1800" b="1" dirty="0">
                <a:highlight>
                  <a:srgbClr val="FFFF00"/>
                </a:highlight>
              </a:rPr>
              <a:t> декремент </a:t>
            </a:r>
            <a:r>
              <a:rPr lang="ru-RU" sz="1800" b="1" dirty="0" err="1">
                <a:highlight>
                  <a:srgbClr val="FFFF00"/>
                </a:highlight>
              </a:rPr>
              <a:t>незалежно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від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розташування</a:t>
            </a:r>
            <a:r>
              <a:rPr lang="ru-RU" sz="1800" b="1" dirty="0">
                <a:highlight>
                  <a:srgbClr val="FFFF00"/>
                </a:highlight>
              </a:rPr>
              <a:t> команд у рядку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3.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крім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префіксної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форми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інкремента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або</a:t>
            </a:r>
            <a:r>
              <a:rPr lang="ru-RU" sz="1800" b="1" dirty="0">
                <a:highlight>
                  <a:srgbClr val="00FFFF"/>
                </a:highlight>
              </a:rPr>
              <a:t> декремента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рядок </a:t>
            </a:r>
            <a:r>
              <a:rPr lang="ru-RU" sz="1800" b="1" dirty="0" err="1">
                <a:highlight>
                  <a:srgbClr val="00FF00"/>
                </a:highlight>
              </a:rPr>
              <a:t>має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ще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якусь</a:t>
            </a:r>
            <a:r>
              <a:rPr lang="ru-RU" sz="1800" b="1" dirty="0">
                <a:highlight>
                  <a:srgbClr val="00FF00"/>
                </a:highlight>
              </a:rPr>
              <a:t> команду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FFFF00"/>
                </a:highlight>
              </a:rPr>
              <a:t>то </a:t>
            </a:r>
            <a:r>
              <a:rPr lang="ru-RU" sz="1800" b="1" dirty="0" err="1">
                <a:highlight>
                  <a:srgbClr val="FFFF00"/>
                </a:highlight>
              </a:rPr>
              <a:t>всі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команди</a:t>
            </a:r>
            <a:r>
              <a:rPr lang="ru-RU" sz="1800" b="1" dirty="0">
                <a:highlight>
                  <a:srgbClr val="FFFF00"/>
                </a:highlight>
              </a:rPr>
              <a:t> в рядку </a:t>
            </a:r>
            <a:r>
              <a:rPr lang="ru-RU" sz="1800" b="1" dirty="0" err="1">
                <a:highlight>
                  <a:srgbClr val="FFFF00"/>
                </a:highlight>
              </a:rPr>
              <a:t>виконуються</a:t>
            </a:r>
            <a:r>
              <a:rPr lang="ru-RU" sz="1800" b="1" dirty="0">
                <a:highlight>
                  <a:srgbClr val="FFFF00"/>
                </a:highlight>
              </a:rPr>
              <a:t> справа </a:t>
            </a:r>
            <a:r>
              <a:rPr lang="ru-RU" sz="1800" b="1" dirty="0" err="1">
                <a:highlight>
                  <a:srgbClr val="FFFF00"/>
                </a:highlight>
              </a:rPr>
              <a:t>наліво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відповідно</a:t>
            </a:r>
            <a:r>
              <a:rPr lang="ru-RU" sz="1800" b="1" dirty="0">
                <a:highlight>
                  <a:srgbClr val="FFFF00"/>
                </a:highlight>
              </a:rPr>
              <a:t> до </a:t>
            </a:r>
            <a:r>
              <a:rPr lang="ru-RU" sz="1800" b="1" dirty="0" err="1">
                <a:highlight>
                  <a:srgbClr val="FFFF00"/>
                </a:highlight>
              </a:rPr>
              <a:t>пріоритету</a:t>
            </a:r>
            <a:r>
              <a:rPr lang="ru-RU" sz="1800" b="1" dirty="0">
                <a:highlight>
                  <a:srgbClr val="FFFF00"/>
                </a:highlight>
              </a:rPr>
              <a:t> </a:t>
            </a:r>
            <a:r>
              <a:rPr lang="ru-RU" sz="1800" b="1" dirty="0" err="1">
                <a:highlight>
                  <a:srgbClr val="FFFF00"/>
                </a:highlight>
              </a:rPr>
              <a:t>операторів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37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Increment/Decrement Operators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494DFCD-CDA0-4837-83BD-AA21C7A3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2187"/>
            <a:ext cx="6145214" cy="28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1776F5-D02B-473E-86E5-C54C9BA8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79" y="-88618"/>
            <a:ext cx="5763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96ED10-1F3B-4AE6-A2E2-0A6760B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45" y="184954"/>
            <a:ext cx="7123107" cy="28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Ми з вами </a:t>
            </a:r>
            <a:r>
              <a:rPr lang="ru-RU" sz="1800" dirty="0" err="1"/>
              <a:t>тепер</a:t>
            </a:r>
            <a:r>
              <a:rPr lang="ru-RU" sz="1800" dirty="0"/>
              <a:t> </a:t>
            </a:r>
            <a:r>
              <a:rPr lang="ru-RU" sz="1800" dirty="0" err="1"/>
              <a:t>знаємо</a:t>
            </a:r>
            <a:r>
              <a:rPr lang="ru-RU" sz="1800" dirty="0"/>
              <a:t>, як </a:t>
            </a:r>
            <a:r>
              <a:rPr lang="ru-RU" sz="1800" dirty="0" err="1"/>
              <a:t>спростити</a:t>
            </a:r>
            <a:r>
              <a:rPr lang="ru-RU" sz="1800" dirty="0"/>
              <a:t> </a:t>
            </a:r>
            <a:r>
              <a:rPr lang="ru-RU" sz="1800" dirty="0" err="1"/>
              <a:t>незручний</a:t>
            </a:r>
            <a:r>
              <a:rPr lang="ru-RU" sz="1800" dirty="0"/>
              <a:t> і </a:t>
            </a:r>
            <a:r>
              <a:rPr lang="ru-RU" sz="1800" b="1" dirty="0">
                <a:highlight>
                  <a:srgbClr val="FFFF00"/>
                </a:highlight>
              </a:rPr>
              <a:t>«</a:t>
            </a:r>
            <a:r>
              <a:rPr lang="ru-RU" sz="1800" b="1" dirty="0" err="1">
                <a:highlight>
                  <a:srgbClr val="FFFF00"/>
                </a:highlight>
              </a:rPr>
              <a:t>некрасивий</a:t>
            </a:r>
            <a:r>
              <a:rPr lang="ru-RU" sz="1800" b="1" dirty="0">
                <a:highlight>
                  <a:srgbClr val="FFFF00"/>
                </a:highlight>
              </a:rPr>
              <a:t>» </a:t>
            </a:r>
            <a:r>
              <a:rPr lang="ru-RU" sz="1800" b="1" dirty="0" err="1">
                <a:highlight>
                  <a:srgbClr val="FFFF00"/>
                </a:highlight>
              </a:rPr>
              <a:t>запис</a:t>
            </a:r>
            <a:r>
              <a:rPr lang="ru-RU" sz="1800" dirty="0"/>
              <a:t> типу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х = х + 1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х = х - 1</a:t>
            </a:r>
            <a:r>
              <a:rPr lang="ru-RU" sz="1800" dirty="0"/>
              <a:t>, </a:t>
            </a:r>
            <a:r>
              <a:rPr lang="ru-RU" sz="1800" dirty="0" err="1"/>
              <a:t>перетворивши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на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х++</a:t>
            </a:r>
            <a:r>
              <a:rPr lang="ru-RU" sz="1800" dirty="0"/>
              <a:t>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х--</a:t>
            </a:r>
            <a:r>
              <a:rPr lang="ru-RU" sz="1800" dirty="0"/>
              <a:t>. Але таким чином ми </a:t>
            </a:r>
            <a:r>
              <a:rPr lang="ru-RU" sz="1800" dirty="0" err="1"/>
              <a:t>можемо</a:t>
            </a:r>
            <a:r>
              <a:rPr lang="ru-RU" sz="1800" dirty="0"/>
              <a:t> </a:t>
            </a:r>
            <a:r>
              <a:rPr lang="ru-RU" sz="1800" dirty="0" err="1"/>
              <a:t>збільшувати</a:t>
            </a:r>
            <a:r>
              <a:rPr lang="ru-RU" sz="1800" dirty="0"/>
              <a:t> і </a:t>
            </a:r>
            <a:r>
              <a:rPr lang="ru-RU" sz="1800" dirty="0" err="1"/>
              <a:t>зменшувати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змінної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лише</a:t>
            </a:r>
            <a:r>
              <a:rPr lang="ru-RU" sz="1800" b="1" dirty="0">
                <a:highlight>
                  <a:srgbClr val="00FF00"/>
                </a:highlight>
              </a:rPr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одиницю</a:t>
            </a:r>
            <a:r>
              <a:rPr lang="ru-RU" sz="1800" dirty="0"/>
              <a:t>, а як бути з будь-</a:t>
            </a:r>
            <a:r>
              <a:rPr lang="ru-RU" sz="1800" dirty="0" err="1"/>
              <a:t>яким</a:t>
            </a:r>
            <a:r>
              <a:rPr lang="ru-RU" sz="1800" dirty="0"/>
              <a:t> </a:t>
            </a:r>
            <a:r>
              <a:rPr lang="ru-RU" sz="1800" dirty="0" err="1"/>
              <a:t>іншим</a:t>
            </a:r>
            <a:r>
              <a:rPr lang="ru-RU" sz="1800" dirty="0"/>
              <a:t> числом? </a:t>
            </a:r>
            <a:r>
              <a:rPr lang="ru-RU" sz="1800" dirty="0" err="1"/>
              <a:t>Наприклад</a:t>
            </a:r>
            <a:r>
              <a:rPr lang="ru-RU" sz="1800" dirty="0"/>
              <a:t>, як </a:t>
            </a:r>
            <a:r>
              <a:rPr lang="ru-RU" sz="1800" dirty="0" err="1"/>
              <a:t>спростити</a:t>
            </a:r>
            <a:r>
              <a:rPr lang="ru-RU" sz="1800" dirty="0"/>
              <a:t> </a:t>
            </a:r>
            <a:r>
              <a:rPr lang="ru-RU" sz="1800" dirty="0" err="1"/>
              <a:t>запис</a:t>
            </a:r>
            <a:r>
              <a:rPr lang="ru-RU" sz="1800" dirty="0"/>
              <a:t>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x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використовувати</a:t>
            </a:r>
            <a:r>
              <a:rPr lang="ru-RU" sz="1800" dirty="0"/>
              <a:t> так </a:t>
            </a:r>
            <a:r>
              <a:rPr lang="ru-RU" sz="1800" dirty="0" err="1"/>
              <a:t>звані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комбіновані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оператори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скорочені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арифметичні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форми</a:t>
            </a:r>
            <a:endParaRPr lang="uk-UA" sz="1800" b="1" dirty="0">
              <a:highlight>
                <a:srgbClr val="00FF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112BB-29E8-4550-A8BF-A7D2716A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59" y="3526225"/>
            <a:ext cx="7960081" cy="30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361DF7-703B-48F0-BC90-E8071C40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7" y="-1"/>
            <a:ext cx="1021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85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242E4D-FF0B-4799-A45E-F080215B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5" y="0"/>
            <a:ext cx="288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Поняття оператора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Оператор</a:t>
            </a:r>
            <a:r>
              <a:rPr lang="ru-RU" sz="1800" dirty="0"/>
              <a:t> — </a:t>
            </a:r>
            <a:r>
              <a:rPr lang="ru-RU" sz="1800" dirty="0" err="1"/>
              <a:t>конструкція</a:t>
            </a:r>
            <a:r>
              <a:rPr lang="ru-RU" sz="1800" dirty="0"/>
              <a:t> </a:t>
            </a:r>
            <a:r>
              <a:rPr lang="ru-RU" sz="1800" dirty="0" err="1"/>
              <a:t>мови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дає</a:t>
            </a:r>
            <a:r>
              <a:rPr lang="ru-RU" sz="1800" dirty="0"/>
              <a:t> </a:t>
            </a:r>
            <a:r>
              <a:rPr lang="ru-RU" sz="1800" dirty="0" err="1"/>
              <a:t>змогу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виконувати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різні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дії</a:t>
            </a:r>
            <a:r>
              <a:rPr lang="ru-RU" sz="1800" b="1" dirty="0">
                <a:highlight>
                  <a:srgbClr val="00FFFF"/>
                </a:highlight>
              </a:rPr>
              <a:t> над </a:t>
            </a:r>
            <a:r>
              <a:rPr lang="ru-RU" sz="1800" b="1" dirty="0" err="1">
                <a:highlight>
                  <a:srgbClr val="00FFFF"/>
                </a:highlight>
              </a:rPr>
              <a:t>даними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призводять</a:t>
            </a:r>
            <a:r>
              <a:rPr lang="ru-RU" sz="1800" dirty="0"/>
              <a:t> до </a:t>
            </a:r>
            <a:r>
              <a:rPr lang="ru-RU" sz="1800" dirty="0" err="1"/>
              <a:t>певного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FF"/>
                </a:highlight>
              </a:rPr>
              <a:t>результату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Операнд</a:t>
            </a:r>
            <a:r>
              <a:rPr lang="ru-RU" sz="1800" dirty="0"/>
              <a:t> — 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дані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змінна</a:t>
            </a:r>
            <a:r>
              <a:rPr lang="ru-RU" sz="1800" dirty="0"/>
              <a:t>, над </a:t>
            </a:r>
            <a:r>
              <a:rPr lang="ru-RU" sz="1800" dirty="0" err="1"/>
              <a:t>якою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</a:t>
            </a:r>
            <a:r>
              <a:rPr lang="ru-RU" sz="1800" dirty="0" err="1"/>
              <a:t>виконати</a:t>
            </a:r>
            <a:r>
              <a:rPr lang="ru-RU" sz="1800" dirty="0"/>
              <a:t> </a:t>
            </a:r>
            <a:r>
              <a:rPr lang="ru-RU" sz="1800" dirty="0" err="1"/>
              <a:t>операцію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D79513-5189-4DEE-8C5B-B20DEF66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43" y="2608360"/>
            <a:ext cx="8198312" cy="39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92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1-game.cpp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937B70-34A5-4F86-A034-86C998A3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15" y="-1"/>
            <a:ext cx="7137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7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2-circle.cpp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9F3709-F9ED-40E0-A093-9B45E007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04" y="0"/>
            <a:ext cx="703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Перетворення типів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i="1" dirty="0"/>
              <a:t>Коли, ми що-небудь робимо, нам, безсумнівно, важливо знати яким буде результат. Цілком очевидно, що з тих інгредієнтів, з яких, скажімо, вариться суп харчо, навряд чи можна приготувати торт зі збитими вершками. </a:t>
            </a:r>
            <a:endParaRPr lang="en-US" sz="1800" i="1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результат безпосередньо залежить від складових частин. Те саме відбувається зі змінними. Якщо, скажімо, </a:t>
            </a:r>
            <a:r>
              <a:rPr lang="uk-UA" sz="1800" b="1" dirty="0">
                <a:highlight>
                  <a:srgbClr val="00FF00"/>
                </a:highlight>
              </a:rPr>
              <a:t>складається два числа тип</a:t>
            </a:r>
            <a:r>
              <a:rPr lang="uk-UA" sz="1800" dirty="0"/>
              <a:t>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цілком зрозуміло, що </a:t>
            </a:r>
            <a:r>
              <a:rPr lang="uk-UA" sz="1800" b="1" dirty="0">
                <a:highlight>
                  <a:srgbClr val="00FF00"/>
                </a:highlight>
              </a:rPr>
              <a:t>результат так само буде мати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 </a:t>
            </a:r>
            <a:r>
              <a:rPr lang="uk-UA" sz="1800" dirty="0"/>
              <a:t>Але як бути, якщо дані мають різні типи?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найперше давайте розберемося з тим, як типи даних взаємодіють один з одним. Є так звана ієрархія типів, де всі типи розташовані по старшинству. Аби розбиратися в перетворенні типів, </a:t>
            </a:r>
            <a:r>
              <a:rPr lang="uk-UA" sz="1800" b="1" dirty="0">
                <a:highlight>
                  <a:srgbClr val="00FF00"/>
                </a:highlight>
              </a:rPr>
              <a:t>необхідно завжди пам'ятати порядок типів цієї ієрархії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bool, char, short-int-unsigned int-long-unsigned long-float-double-long double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73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Перетворення типів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Незважаючи на те, що деякі типи мають </a:t>
            </a:r>
            <a:r>
              <a:rPr lang="uk-UA" sz="1800" b="1" dirty="0">
                <a:highlight>
                  <a:srgbClr val="00FFFF"/>
                </a:highlight>
              </a:rPr>
              <a:t>однаковий розмір</a:t>
            </a:r>
            <a:r>
              <a:rPr lang="uk-UA" sz="1800" dirty="0"/>
              <a:t>, у них міститься </a:t>
            </a:r>
            <a:r>
              <a:rPr lang="uk-UA" sz="1800" b="1" dirty="0">
                <a:highlight>
                  <a:srgbClr val="00FFFF"/>
                </a:highlight>
              </a:rPr>
              <a:t>різний діапазон значень</a:t>
            </a:r>
            <a:r>
              <a:rPr lang="uk-UA" sz="1800" dirty="0"/>
              <a:t>, наприклад,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int</a:t>
            </a:r>
            <a:r>
              <a:rPr lang="en-US" sz="1800" dirty="0"/>
              <a:t>, </a:t>
            </a:r>
            <a:r>
              <a:rPr lang="uk-UA" sz="1800" dirty="0"/>
              <a:t>на відміну від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може вмістити в себе вдвічі більше додатних значень, і тому є старшим за ієрархією, при цьому обидва типи мають розмір </a:t>
            </a:r>
            <a:r>
              <a:rPr lang="uk-UA" sz="1800" b="1" dirty="0"/>
              <a:t>4 байти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Я</a:t>
            </a:r>
            <a:r>
              <a:rPr lang="ru-RU" sz="1800" b="1" dirty="0" err="1">
                <a:highlight>
                  <a:srgbClr val="00FF00"/>
                </a:highlight>
              </a:rPr>
              <a:t>кщо</a:t>
            </a:r>
            <a:r>
              <a:rPr lang="ru-RU" sz="1800" b="1" dirty="0">
                <a:highlight>
                  <a:srgbClr val="00FF00"/>
                </a:highlight>
              </a:rPr>
              <a:t> в </a:t>
            </a:r>
            <a:r>
              <a:rPr lang="ru-RU" sz="1800" b="1" dirty="0" err="1">
                <a:highlight>
                  <a:srgbClr val="00FF00"/>
                </a:highlight>
              </a:rPr>
              <a:t>перетворенні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типів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беруть</a:t>
            </a:r>
            <a:r>
              <a:rPr lang="ru-RU" sz="1800" b="1" dirty="0">
                <a:highlight>
                  <a:srgbClr val="00FF00"/>
                </a:highlight>
              </a:rPr>
              <a:t> участь </a:t>
            </a:r>
            <a:r>
              <a:rPr lang="ru-RU" sz="1800" b="1" dirty="0" err="1">
                <a:highlight>
                  <a:srgbClr val="00FF00"/>
                </a:highlight>
              </a:rPr>
              <a:t>такі</a:t>
            </a:r>
            <a:r>
              <a:rPr lang="ru-RU" sz="1800" b="1" dirty="0">
                <a:highlight>
                  <a:srgbClr val="00FF00"/>
                </a:highlight>
              </a:rPr>
              <a:t> типи, як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ru-RU" sz="1800" dirty="0"/>
              <a:t>,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char</a:t>
            </a:r>
            <a:r>
              <a:rPr lang="ru-RU" sz="1800" dirty="0"/>
              <a:t>,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ru-RU" sz="1800" dirty="0"/>
              <a:t>, </a:t>
            </a:r>
            <a:r>
              <a:rPr lang="ru-RU" sz="1800" b="1" dirty="0">
                <a:highlight>
                  <a:srgbClr val="00FF00"/>
                </a:highlight>
              </a:rPr>
              <a:t>вони автоматично </a:t>
            </a:r>
            <a:r>
              <a:rPr lang="ru-RU" sz="1800" b="1" dirty="0" err="1">
                <a:highlight>
                  <a:srgbClr val="00FF00"/>
                </a:highlight>
              </a:rPr>
              <a:t>перетворюються</a:t>
            </a:r>
            <a:r>
              <a:rPr lang="ru-RU" sz="1800" b="1" dirty="0">
                <a:highlight>
                  <a:srgbClr val="00FF00"/>
                </a:highlight>
              </a:rPr>
              <a:t> на тип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29423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Класифікація за діапазоном значень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b="1" dirty="0" err="1">
                <a:highlight>
                  <a:srgbClr val="00FF00"/>
                </a:highlight>
              </a:rPr>
              <a:t>Звужуюче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— при такому </a:t>
            </a:r>
            <a:r>
              <a:rPr lang="ru-RU" sz="1800" dirty="0" err="1"/>
              <a:t>перетворенні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більший</a:t>
            </a:r>
            <a:r>
              <a:rPr lang="ru-RU" sz="1800" b="1" dirty="0">
                <a:highlight>
                  <a:srgbClr val="00FFFF"/>
                </a:highlight>
              </a:rPr>
              <a:t> тип </a:t>
            </a:r>
            <a:r>
              <a:rPr lang="ru-RU" sz="1800" b="1" dirty="0" err="1">
                <a:highlight>
                  <a:srgbClr val="00FFFF"/>
                </a:highlight>
              </a:rPr>
              <a:t>даних</a:t>
            </a:r>
            <a:r>
              <a:rPr lang="ru-RU" sz="1800" b="1" dirty="0">
                <a:highlight>
                  <a:srgbClr val="00FFFF"/>
                </a:highlight>
              </a:rPr>
              <a:t> у </a:t>
            </a:r>
            <a:r>
              <a:rPr lang="ru-RU" sz="1800" b="1" dirty="0" err="1">
                <a:highlight>
                  <a:srgbClr val="00FFFF"/>
                </a:highlight>
              </a:rPr>
              <a:t>ієрархії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перетворюється</a:t>
            </a:r>
            <a:r>
              <a:rPr lang="ru-RU" sz="1800" b="1" dirty="0">
                <a:highlight>
                  <a:srgbClr val="00FFFF"/>
                </a:highlight>
              </a:rPr>
              <a:t> на </a:t>
            </a:r>
            <a:r>
              <a:rPr lang="ru-RU" sz="1800" b="1" dirty="0" err="1">
                <a:highlight>
                  <a:srgbClr val="00FFFF"/>
                </a:highlight>
              </a:rPr>
              <a:t>менший</a:t>
            </a:r>
            <a:r>
              <a:rPr lang="ru-RU" sz="1800" b="1" dirty="0">
                <a:highlight>
                  <a:srgbClr val="00FFFF"/>
                </a:highlight>
              </a:rPr>
              <a:t> тип</a:t>
            </a:r>
            <a:r>
              <a:rPr lang="ru-RU" sz="1800" dirty="0"/>
              <a:t>, </a:t>
            </a:r>
            <a:r>
              <a:rPr lang="ru-RU" sz="1800" dirty="0" err="1"/>
              <a:t>безумовно</a:t>
            </a:r>
            <a:r>
              <a:rPr lang="ru-RU" sz="1800" dirty="0"/>
              <a:t>, 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разі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може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відбутися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втрата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dirty="0"/>
              <a:t>, тому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звужуючим</a:t>
            </a:r>
            <a:r>
              <a:rPr lang="ru-RU" sz="1800" dirty="0"/>
              <a:t> </a:t>
            </a:r>
            <a:r>
              <a:rPr lang="ru-RU" sz="1800" dirty="0" err="1"/>
              <a:t>перетворенням</a:t>
            </a:r>
            <a:r>
              <a:rPr lang="ru-RU" sz="1800" dirty="0"/>
              <a:t> </a:t>
            </a:r>
            <a:r>
              <a:rPr lang="ru-RU" sz="1800" dirty="0" err="1"/>
              <a:t>потрібно</a:t>
            </a:r>
            <a:r>
              <a:rPr lang="ru-RU" sz="1800" dirty="0"/>
              <a:t> бути </a:t>
            </a:r>
            <a:r>
              <a:rPr lang="ru-RU" sz="1800" dirty="0" err="1"/>
              <a:t>обережними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 err="1">
                <a:highlight>
                  <a:srgbClr val="00FF00"/>
                </a:highlight>
              </a:rPr>
              <a:t>Розширююче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перетворення</a:t>
            </a:r>
            <a:r>
              <a:rPr lang="ru-RU" sz="1800" dirty="0"/>
              <a:t>. </a:t>
            </a:r>
            <a:r>
              <a:rPr lang="ru-RU" sz="1800" dirty="0" err="1"/>
              <a:t>Цей</a:t>
            </a:r>
            <a:r>
              <a:rPr lang="ru-RU" sz="1800" dirty="0"/>
              <a:t> вид </a:t>
            </a:r>
            <a:r>
              <a:rPr lang="ru-RU" sz="1800" dirty="0" err="1"/>
              <a:t>перетворення</a:t>
            </a:r>
            <a:r>
              <a:rPr lang="ru-RU" sz="1800" dirty="0"/>
              <a:t> веде до так званого </a:t>
            </a:r>
            <a:r>
              <a:rPr lang="ru-RU" sz="1800" b="1" dirty="0" err="1">
                <a:highlight>
                  <a:srgbClr val="00FFFF"/>
                </a:highlight>
              </a:rPr>
              <a:t>розширення</a:t>
            </a:r>
            <a:r>
              <a:rPr lang="ru-RU" sz="1800" b="1" dirty="0">
                <a:highlight>
                  <a:srgbClr val="00FFFF"/>
                </a:highlight>
              </a:rPr>
              <a:t> типу </a:t>
            </a:r>
            <a:r>
              <a:rPr lang="ru-RU" sz="1800" b="1" dirty="0" err="1">
                <a:highlight>
                  <a:srgbClr val="00FFFF"/>
                </a:highlight>
              </a:rPr>
              <a:t>даних</a:t>
            </a:r>
            <a:r>
              <a:rPr lang="ru-RU" sz="1800" b="1" dirty="0">
                <a:highlight>
                  <a:srgbClr val="00FFFF"/>
                </a:highlight>
              </a:rPr>
              <a:t> — </a:t>
            </a:r>
            <a:r>
              <a:rPr lang="ru-RU" sz="1800" b="1" dirty="0" err="1">
                <a:highlight>
                  <a:srgbClr val="00FFFF"/>
                </a:highlight>
              </a:rPr>
              <a:t>від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меншого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діапазону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значень</a:t>
            </a:r>
            <a:r>
              <a:rPr lang="ru-RU" sz="1800" b="1" dirty="0">
                <a:highlight>
                  <a:srgbClr val="00FFFF"/>
                </a:highlight>
              </a:rPr>
              <a:t> до </a:t>
            </a:r>
            <a:r>
              <a:rPr lang="ru-RU" sz="1800" b="1" dirty="0" err="1">
                <a:highlight>
                  <a:srgbClr val="00FFFF"/>
                </a:highlight>
              </a:rPr>
              <a:t>більшого</a:t>
            </a:r>
            <a:r>
              <a:rPr lang="ru-RU" sz="1800" dirty="0"/>
              <a:t>. Як приклад </a:t>
            </a:r>
            <a:r>
              <a:rPr lang="ru-RU" sz="1800" dirty="0" err="1"/>
              <a:t>пропонується</a:t>
            </a:r>
            <a:r>
              <a:rPr lang="ru-RU" sz="1800" dirty="0"/>
              <a:t> </a:t>
            </a:r>
            <a:r>
              <a:rPr lang="ru-RU" sz="1800" dirty="0" err="1"/>
              <a:t>така</a:t>
            </a:r>
            <a:r>
              <a:rPr lang="ru-RU" sz="1800" dirty="0"/>
              <a:t> </a:t>
            </a:r>
            <a:r>
              <a:rPr lang="ru-RU" sz="1800" dirty="0" err="1"/>
              <a:t>ситуація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3000000000</a:t>
            </a:r>
            <a:r>
              <a:rPr lang="uk-UA" sz="1800" dirty="0"/>
              <a:t> — це літерал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який безперешкодно розширюється 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unsigned int</a:t>
            </a:r>
            <a:r>
              <a:rPr lang="en-US" sz="1800" dirty="0"/>
              <a:t>, </a:t>
            </a:r>
            <a:r>
              <a:rPr lang="ru-RU" sz="1800" dirty="0" err="1"/>
              <a:t>тоді</a:t>
            </a:r>
            <a:r>
              <a:rPr lang="ru-RU" sz="1800" dirty="0"/>
              <a:t> як у </a:t>
            </a:r>
            <a:r>
              <a:rPr lang="ru-RU" sz="1800" dirty="0" err="1"/>
              <a:t>звичайний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 </a:t>
            </a:r>
            <a:r>
              <a:rPr lang="ru-RU" sz="1800" dirty="0" err="1"/>
              <a:t>таке</a:t>
            </a:r>
            <a:r>
              <a:rPr lang="ru-RU" sz="1800" dirty="0"/>
              <a:t> число не </a:t>
            </a:r>
            <a:r>
              <a:rPr lang="ru-RU" sz="1800" dirty="0" err="1"/>
              <a:t>поміститься</a:t>
            </a:r>
            <a:r>
              <a:rPr lang="ru-RU" sz="18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290036-7324-40F4-ACCC-25B94071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006" y="2125884"/>
            <a:ext cx="4653987" cy="13031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4879D9-376F-488B-80F8-25C206C9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007" y="4228411"/>
            <a:ext cx="4653986" cy="11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04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 err="1"/>
              <a:t>Класифікація</a:t>
            </a:r>
            <a:r>
              <a:rPr lang="ru-RU" sz="3200" b="1" dirty="0"/>
              <a:t> за способом </a:t>
            </a:r>
            <a:r>
              <a:rPr lang="ru-RU" sz="3200" b="1" dirty="0" err="1"/>
              <a:t>здійснення</a:t>
            </a:r>
            <a:r>
              <a:rPr lang="ru-RU" sz="3200" b="1" dirty="0"/>
              <a:t> </a:t>
            </a:r>
            <a:r>
              <a:rPr lang="ru-RU" sz="3200" b="1" dirty="0" err="1"/>
              <a:t>перетворення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Незалежно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напрямку</a:t>
            </a:r>
            <a:r>
              <a:rPr lang="ru-RU" sz="1800" dirty="0"/>
              <a:t> </a:t>
            </a:r>
            <a:r>
              <a:rPr lang="ru-RU" sz="1800" dirty="0" err="1"/>
              <a:t>перетворення</a:t>
            </a:r>
            <a:r>
              <a:rPr lang="ru-RU" sz="1800" dirty="0"/>
              <a:t>, </a:t>
            </a:r>
            <a:r>
              <a:rPr lang="ru-RU" sz="1800" dirty="0" err="1"/>
              <a:t>воно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здійснено</a:t>
            </a:r>
            <a:r>
              <a:rPr lang="ru-RU" sz="1800" dirty="0"/>
              <a:t> одним </a:t>
            </a:r>
            <a:r>
              <a:rPr lang="ru-RU" sz="1800" dirty="0" err="1"/>
              <a:t>із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</a:t>
            </a:r>
            <a:r>
              <a:rPr lang="ru-RU" sz="1800" dirty="0" err="1"/>
              <a:t>способів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1. </a:t>
            </a:r>
            <a:r>
              <a:rPr lang="ru-RU" sz="1800" b="1" dirty="0" err="1">
                <a:highlight>
                  <a:srgbClr val="00FF00"/>
                </a:highlight>
              </a:rPr>
              <a:t>Неявне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перетворення</a:t>
            </a:r>
            <a:r>
              <a:rPr lang="ru-RU" sz="1800" dirty="0"/>
              <a:t>. </a:t>
            </a:r>
            <a:r>
              <a:rPr lang="ru-RU" sz="1800" dirty="0" err="1"/>
              <a:t>Ус</a:t>
            </a:r>
            <a:r>
              <a:rPr lang="ru-RU" sz="1800" dirty="0" err="1">
                <a:highlight>
                  <a:srgbClr val="00FFFF"/>
                </a:highlight>
              </a:rPr>
              <a:t>і</a:t>
            </a:r>
            <a:r>
              <a:rPr lang="ru-RU" sz="1800" dirty="0">
                <a:highlight>
                  <a:srgbClr val="00FFFF"/>
                </a:highlight>
              </a:rPr>
              <a:t> </a:t>
            </a:r>
            <a:r>
              <a:rPr lang="ru-RU" sz="1800" dirty="0" err="1">
                <a:highlight>
                  <a:srgbClr val="00FFFF"/>
                </a:highlight>
              </a:rPr>
              <a:t>вищеописані</a:t>
            </a:r>
            <a:r>
              <a:rPr lang="ru-RU" sz="1800" dirty="0">
                <a:highlight>
                  <a:srgbClr val="00FFFF"/>
                </a:highlight>
              </a:rPr>
              <a:t> </a:t>
            </a:r>
            <a:r>
              <a:rPr lang="ru-RU" sz="1800" dirty="0" err="1">
                <a:highlight>
                  <a:srgbClr val="00FFFF"/>
                </a:highlight>
              </a:rPr>
              <a:t>приклади</a:t>
            </a:r>
            <a:r>
              <a:rPr lang="ru-RU" sz="1800" dirty="0">
                <a:highlight>
                  <a:srgbClr val="00FFFF"/>
                </a:highlight>
              </a:rPr>
              <a:t> належали до </a:t>
            </a:r>
            <a:r>
              <a:rPr lang="ru-RU" sz="1800" dirty="0" err="1">
                <a:highlight>
                  <a:srgbClr val="00FFFF"/>
                </a:highlight>
              </a:rPr>
              <a:t>цього</a:t>
            </a:r>
            <a:r>
              <a:rPr lang="ru-RU" sz="1800" dirty="0">
                <a:highlight>
                  <a:srgbClr val="00FFFF"/>
                </a:highlight>
              </a:rPr>
              <a:t> типу </a:t>
            </a:r>
            <a:r>
              <a:rPr lang="ru-RU" sz="1800" dirty="0" err="1">
                <a:highlight>
                  <a:srgbClr val="00FFFF"/>
                </a:highlight>
              </a:rPr>
              <a:t>перетворення</a:t>
            </a:r>
            <a:r>
              <a:rPr lang="ru-RU" sz="1800" dirty="0"/>
              <a:t>. </a:t>
            </a:r>
            <a:r>
              <a:rPr lang="ru-RU" sz="1800" dirty="0" err="1"/>
              <a:t>Такий</a:t>
            </a:r>
            <a:r>
              <a:rPr lang="ru-RU" sz="1800" dirty="0"/>
              <a:t> вид </a:t>
            </a:r>
            <a:r>
              <a:rPr lang="ru-RU" sz="1800" dirty="0" err="1"/>
              <a:t>перетворення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називають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автоматичним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воно</a:t>
            </a:r>
            <a:r>
              <a:rPr lang="ru-RU" sz="1800" dirty="0"/>
              <a:t> </a:t>
            </a:r>
            <a:r>
              <a:rPr lang="ru-RU" sz="1800" dirty="0" err="1"/>
              <a:t>відбувається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автоматично без </a:t>
            </a:r>
            <a:r>
              <a:rPr lang="ru-RU" sz="1800" b="1" dirty="0" err="1">
                <a:highlight>
                  <a:srgbClr val="00FF00"/>
                </a:highlight>
              </a:rPr>
              <a:t>втручання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програміста</a:t>
            </a:r>
            <a:r>
              <a:rPr lang="ru-RU" sz="1800" dirty="0"/>
              <a:t>, </a:t>
            </a:r>
            <a:r>
              <a:rPr lang="ru-RU" sz="1800" dirty="0" err="1"/>
              <a:t>іншими</a:t>
            </a:r>
            <a:r>
              <a:rPr lang="ru-RU" sz="1800" dirty="0"/>
              <a:t> словами, </a:t>
            </a:r>
            <a:r>
              <a:rPr lang="ru-RU" sz="1800" b="1" dirty="0">
                <a:highlight>
                  <a:srgbClr val="00FFFF"/>
                </a:highlight>
              </a:rPr>
              <a:t>ми </a:t>
            </a:r>
            <a:r>
              <a:rPr lang="ru-RU" sz="1800" b="1" dirty="0" err="1">
                <a:highlight>
                  <a:srgbClr val="00FFFF"/>
                </a:highlight>
              </a:rPr>
              <a:t>нічого</a:t>
            </a:r>
            <a:r>
              <a:rPr lang="ru-RU" sz="1800" b="1" dirty="0">
                <a:highlight>
                  <a:srgbClr val="00FFFF"/>
                </a:highlight>
              </a:rPr>
              <a:t> не робимо для того, </a:t>
            </a:r>
            <a:r>
              <a:rPr lang="ru-RU" sz="1800" b="1" dirty="0" err="1">
                <a:highlight>
                  <a:srgbClr val="00FFFF"/>
                </a:highlight>
              </a:rPr>
              <a:t>щоб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воно</a:t>
            </a:r>
            <a:r>
              <a:rPr lang="ru-RU" sz="1800" b="1" dirty="0">
                <a:highlight>
                  <a:srgbClr val="00FFFF"/>
                </a:highlight>
              </a:rPr>
              <a:t> </a:t>
            </a:r>
            <a:r>
              <a:rPr lang="ru-RU" sz="1800" b="1" dirty="0" err="1">
                <a:highlight>
                  <a:srgbClr val="00FFFF"/>
                </a:highlight>
              </a:rPr>
              <a:t>сталося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 err="1">
                <a:highlight>
                  <a:srgbClr val="00FF00"/>
                </a:highlight>
              </a:rPr>
              <a:t>Явне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перетворення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dirty="0"/>
              <a:t>(друга </a:t>
            </a:r>
            <a:r>
              <a:rPr lang="ru-RU" sz="1800" dirty="0" err="1"/>
              <a:t>назва</a:t>
            </a:r>
            <a:r>
              <a:rPr lang="ru-RU" sz="1800" dirty="0"/>
              <a:t> — </a:t>
            </a:r>
            <a:r>
              <a:rPr lang="ru-RU" sz="1800" b="1" dirty="0" err="1">
                <a:highlight>
                  <a:srgbClr val="00FF00"/>
                </a:highlight>
              </a:rPr>
              <a:t>приведення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типів</a:t>
            </a:r>
            <a:r>
              <a:rPr lang="ru-RU" sz="1800" dirty="0"/>
              <a:t>). У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, </a:t>
            </a:r>
            <a:r>
              <a:rPr lang="ru-RU" sz="1800" dirty="0" err="1"/>
              <a:t>перетворення</a:t>
            </a:r>
            <a:r>
              <a:rPr lang="ru-RU" sz="1800" dirty="0"/>
              <a:t> </a:t>
            </a:r>
            <a:r>
              <a:rPr lang="ru-RU" sz="1800" dirty="0" err="1"/>
              <a:t>виконує</a:t>
            </a:r>
            <a:r>
              <a:rPr lang="ru-RU" sz="1800" dirty="0"/>
              <a:t> </a:t>
            </a:r>
            <a:r>
              <a:rPr lang="ru-RU" sz="1800" dirty="0" err="1"/>
              <a:t>програміст</a:t>
            </a:r>
            <a:r>
              <a:rPr lang="ru-RU" sz="1800" dirty="0"/>
              <a:t> </a:t>
            </a:r>
            <a:r>
              <a:rPr lang="ru-RU" sz="1800" dirty="0" err="1"/>
              <a:t>тоді</a:t>
            </a:r>
            <a:r>
              <a:rPr lang="ru-RU" sz="1800" dirty="0"/>
              <a:t>, коли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. Давайте </a:t>
            </a:r>
            <a:r>
              <a:rPr lang="ru-RU" sz="1800" dirty="0" err="1"/>
              <a:t>розглянемо</a:t>
            </a:r>
            <a:r>
              <a:rPr lang="ru-RU" sz="1800" dirty="0"/>
              <a:t> </a:t>
            </a:r>
            <a:r>
              <a:rPr lang="ru-RU" sz="1800" dirty="0" err="1"/>
              <a:t>простий</a:t>
            </a:r>
            <a:r>
              <a:rPr lang="ru-RU" sz="1800" dirty="0"/>
              <a:t> приклад </a:t>
            </a:r>
            <a:r>
              <a:rPr lang="ru-RU" sz="1800" dirty="0" err="1"/>
              <a:t>такої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F7A87A-D916-4DD1-B704-17C96AE6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14" y="3135574"/>
            <a:ext cx="8178771" cy="951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5C0D21-6044-46FD-8654-EF789C00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18" y="5039482"/>
            <a:ext cx="6865562" cy="16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9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змінна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ru-RU" sz="1800" dirty="0"/>
              <a:t> як </a:t>
            </a:r>
            <a:r>
              <a:rPr lang="ru-RU" sz="1800" dirty="0" err="1"/>
              <a:t>була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ru-RU" sz="1800" dirty="0"/>
              <a:t>, так і </a:t>
            </a:r>
            <a:r>
              <a:rPr lang="ru-RU" sz="1800" dirty="0" err="1"/>
              <a:t>залишиться</a:t>
            </a:r>
            <a:r>
              <a:rPr lang="ru-RU" sz="1800" dirty="0"/>
              <a:t> </a:t>
            </a:r>
            <a:r>
              <a:rPr lang="ru-RU" sz="1800" dirty="0" err="1"/>
              <a:t>протягом</a:t>
            </a:r>
            <a:r>
              <a:rPr lang="ru-RU" sz="1800" dirty="0"/>
              <a:t> </a:t>
            </a:r>
            <a:r>
              <a:rPr lang="ru-RU" sz="1800" dirty="0" err="1"/>
              <a:t>усієї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, а </a:t>
            </a:r>
            <a:r>
              <a:rPr lang="ru-RU" sz="1800" dirty="0" err="1"/>
              <a:t>її</a:t>
            </a:r>
            <a:r>
              <a:rPr lang="ru-RU" sz="1800" dirty="0"/>
              <a:t> </a:t>
            </a:r>
            <a:r>
              <a:rPr lang="ru-RU" sz="1800" dirty="0" err="1"/>
              <a:t>перетворення</a:t>
            </a:r>
            <a:r>
              <a:rPr lang="ru-RU" sz="1800" dirty="0"/>
              <a:t> на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/>
              <a:t> носило </a:t>
            </a:r>
            <a:r>
              <a:rPr lang="ru-RU" sz="1800" dirty="0" err="1"/>
              <a:t>тимчасовий</a:t>
            </a:r>
            <a:r>
              <a:rPr lang="ru-RU" sz="1800" dirty="0"/>
              <a:t> характер.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377D32-0180-4B65-94BE-1FFD86B2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86" y="1079113"/>
            <a:ext cx="10351625" cy="14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1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Перетворення типів у виразі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як </a:t>
            </a:r>
            <a:r>
              <a:rPr lang="ru-RU" sz="1800" b="1" dirty="0" err="1">
                <a:highlight>
                  <a:srgbClr val="00FF00"/>
                </a:highlight>
              </a:rPr>
              <a:t>з'ясувати</a:t>
            </a:r>
            <a:r>
              <a:rPr lang="ru-RU" sz="1800" b="1" dirty="0">
                <a:highlight>
                  <a:srgbClr val="00FF00"/>
                </a:highlight>
              </a:rPr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якого</a:t>
            </a:r>
            <a:r>
              <a:rPr lang="ru-RU" sz="1800" b="1" dirty="0">
                <a:highlight>
                  <a:srgbClr val="00FF00"/>
                </a:highlight>
              </a:rPr>
              <a:t> типу буде результат </a:t>
            </a:r>
            <a:r>
              <a:rPr lang="ru-RU" sz="1800" b="1" dirty="0" err="1">
                <a:highlight>
                  <a:srgbClr val="00FF00"/>
                </a:highlight>
              </a:rPr>
              <a:t>певного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виразу</a:t>
            </a:r>
            <a:r>
              <a:rPr lang="ru-RU" sz="1800" b="1" dirty="0">
                <a:highlight>
                  <a:srgbClr val="00FF00"/>
                </a:highlight>
              </a:rPr>
              <a:t>?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Користуючись цими змінними, ми збираємося скласти такий вираз: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 – F + S * B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змінну якого типу даних нам треба записати </a:t>
            </a:r>
            <a:r>
              <a:rPr lang="uk-UA" sz="1800" dirty="0" err="1"/>
              <a:t>результат</a:t>
            </a:r>
            <a:r>
              <a:rPr lang="uk-UA" sz="1800" dirty="0"/>
              <a:t>? </a:t>
            </a:r>
            <a:r>
              <a:rPr lang="uk-UA" sz="1800" dirty="0" err="1"/>
              <a:t>Віподвісти</a:t>
            </a:r>
            <a:r>
              <a:rPr lang="uk-UA" sz="1800" dirty="0"/>
              <a:t> на це просто, якщо представити вираз у вигляді типів даних: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– float + short * bool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Нагадуємо, 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short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/>
              <a:t> </a:t>
            </a:r>
            <a:r>
              <a:rPr lang="uk-UA" sz="1800" dirty="0"/>
              <a:t>відразу ж візьмуть тип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, </a:t>
            </a:r>
            <a:r>
              <a:rPr lang="uk-UA" sz="1800" dirty="0"/>
              <a:t>отже вираз виглядатиме так: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int-float+int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*int,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при цьому</a:t>
            </a:r>
            <a:r>
              <a:rPr lang="uk-UA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стане 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06312F-7A8B-42FD-9C46-955B10FE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22" y="1319604"/>
            <a:ext cx="4028954" cy="16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Перетворення типів у виразі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Множення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на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дасть, безсумнівно, результат 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. </a:t>
            </a:r>
            <a:r>
              <a:rPr lang="uk-UA" sz="1800" dirty="0"/>
              <a:t>А от додавання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 </a:t>
            </a:r>
            <a:r>
              <a:rPr lang="uk-UA" sz="1800" dirty="0"/>
              <a:t>до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дасть на виході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, </a:t>
            </a:r>
            <a:r>
              <a:rPr lang="uk-UA" sz="1800" dirty="0"/>
              <a:t>адже тут вступає в гру нове правило: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Якщо</a:t>
            </a:r>
            <a:r>
              <a:rPr lang="ru-RU" sz="1800" b="1" dirty="0">
                <a:highlight>
                  <a:srgbClr val="00FF00"/>
                </a:highlight>
              </a:rPr>
              <a:t> в будь-</a:t>
            </a:r>
            <a:r>
              <a:rPr lang="ru-RU" sz="1800" b="1" dirty="0" err="1">
                <a:highlight>
                  <a:srgbClr val="00FF00"/>
                </a:highlight>
              </a:rPr>
              <a:t>якому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виразі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використовуються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різні</a:t>
            </a:r>
            <a:r>
              <a:rPr lang="ru-RU" sz="1800" b="1" dirty="0">
                <a:highlight>
                  <a:srgbClr val="00FF00"/>
                </a:highlight>
              </a:rPr>
              <a:t> типи </a:t>
            </a:r>
            <a:r>
              <a:rPr lang="ru-RU" sz="1800" b="1" dirty="0" err="1">
                <a:highlight>
                  <a:srgbClr val="00FF00"/>
                </a:highlight>
              </a:rPr>
              <a:t>даних</a:t>
            </a:r>
            <a:r>
              <a:rPr lang="ru-RU" sz="1800" b="1" dirty="0">
                <a:highlight>
                  <a:srgbClr val="00FF00"/>
                </a:highlight>
              </a:rPr>
              <a:t>, то результат приводиться до </a:t>
            </a:r>
            <a:r>
              <a:rPr lang="ru-RU" sz="1800" b="1" dirty="0" err="1">
                <a:highlight>
                  <a:srgbClr val="00FF00"/>
                </a:highlight>
              </a:rPr>
              <a:t>більшого</a:t>
            </a:r>
            <a:r>
              <a:rPr lang="ru-RU" sz="1800" b="1" dirty="0">
                <a:highlight>
                  <a:srgbClr val="00FF00"/>
                </a:highlight>
              </a:rPr>
              <a:t> з </a:t>
            </a:r>
            <a:r>
              <a:rPr lang="ru-RU" sz="1800" b="1" dirty="0" err="1">
                <a:highlight>
                  <a:srgbClr val="00FF00"/>
                </a:highlight>
              </a:rPr>
              <a:t>цих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типів</a:t>
            </a:r>
            <a:r>
              <a:rPr lang="ru-RU" sz="1800" b="1" dirty="0">
                <a:highlight>
                  <a:srgbClr val="00FF00"/>
                </a:highlight>
              </a:rPr>
              <a:t>.</a:t>
            </a:r>
            <a:endParaRPr lang="en-US" sz="1800" b="1" dirty="0">
              <a:highlight>
                <a:srgbClr val="00FF00"/>
              </a:highlight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Ну й </a:t>
            </a:r>
            <a:r>
              <a:rPr lang="ru-RU" sz="1800" dirty="0" err="1"/>
              <a:t>нарешті</a:t>
            </a:r>
            <a:r>
              <a:rPr lang="ru-RU" sz="1800" dirty="0"/>
              <a:t> — </a:t>
            </a:r>
            <a:r>
              <a:rPr lang="ru-RU" sz="1800" dirty="0" err="1"/>
              <a:t>віднімання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ru-RU" sz="1800" dirty="0"/>
              <a:t>типу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, </a:t>
            </a:r>
            <a:r>
              <a:rPr lang="ru-RU" sz="1800" dirty="0" err="1"/>
              <a:t>згідно</a:t>
            </a:r>
            <a:r>
              <a:rPr lang="ru-RU" sz="1800" dirty="0"/>
              <a:t> </a:t>
            </a:r>
            <a:r>
              <a:rPr lang="ru-RU" sz="1800" dirty="0" err="1"/>
              <a:t>зі</a:t>
            </a:r>
            <a:r>
              <a:rPr lang="ru-RU" sz="1800" dirty="0"/>
              <a:t> </a:t>
            </a:r>
            <a:r>
              <a:rPr lang="ru-RU" sz="1800" dirty="0" err="1"/>
              <a:t>щойно</a:t>
            </a:r>
            <a:r>
              <a:rPr lang="ru-RU" sz="1800" dirty="0"/>
              <a:t> </a:t>
            </a:r>
            <a:r>
              <a:rPr lang="ru-RU" sz="1800" dirty="0" err="1"/>
              <a:t>згаданим</a:t>
            </a:r>
            <a:r>
              <a:rPr lang="ru-RU" sz="1800" dirty="0"/>
              <a:t> правилом, </a:t>
            </a:r>
            <a:r>
              <a:rPr lang="ru-RU" sz="1800" dirty="0" err="1"/>
              <a:t>знову</a:t>
            </a:r>
            <a:r>
              <a:rPr lang="ru-RU" sz="1800" dirty="0"/>
              <a:t> </a:t>
            </a:r>
            <a:r>
              <a:rPr lang="ru-RU" sz="1800" dirty="0" err="1"/>
              <a:t>дасть</a:t>
            </a:r>
            <a:r>
              <a:rPr lang="ru-RU" sz="1800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58D00-632E-48DF-AA2D-5011B831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30" y="3027881"/>
            <a:ext cx="6886937" cy="32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6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Перетворення типів у виразі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Примітка</a:t>
            </a:r>
            <a:r>
              <a:rPr lang="uk-UA" sz="1800" dirty="0"/>
              <a:t>: Будьте дуже уважні також при поєднанні змінних з однаковими типами даних. Наприклад, пам'ятайте — якщо ціле ділиться на ціле, то і вийде ціле.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Тобто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 A = 3; int B = 2;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&lt;&lt; A / B; 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 екрані 1</a:t>
            </a:r>
            <a:r>
              <a:rPr lang="uk-UA" sz="1800" dirty="0"/>
              <a:t>, тому що результат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/>
              <a:t> </a:t>
            </a:r>
            <a:r>
              <a:rPr lang="uk-UA" sz="1800" dirty="0"/>
              <a:t>і дробову частину втрачено.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&lt;&lt; (float)A / B; 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на екрані 1.5</a:t>
            </a:r>
            <a:r>
              <a:rPr lang="uk-UA" sz="1800" dirty="0"/>
              <a:t>, тому що результат 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/>
              <a:t>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4915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Класифікація операторів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</a:t>
            </a:r>
            <a:r>
              <a:rPr lang="uk-UA" sz="1800" b="1" dirty="0" err="1">
                <a:highlight>
                  <a:srgbClr val="00FF00"/>
                </a:highlight>
              </a:rPr>
              <a:t>Унарні</a:t>
            </a:r>
            <a:r>
              <a:rPr lang="uk-UA" sz="1800" dirty="0"/>
              <a:t> — оператори, які потребують тільки одного </a:t>
            </a:r>
            <a:r>
              <a:rPr lang="uk-UA" sz="1800" dirty="0" err="1"/>
              <a:t>операнда</a:t>
            </a:r>
            <a:r>
              <a:rPr lang="uk-UA" sz="1800" dirty="0"/>
              <a:t> (дані, над якими виконується дія). З прикладом </a:t>
            </a:r>
            <a:r>
              <a:rPr lang="uk-UA" sz="1800" dirty="0" err="1"/>
              <a:t>унарного</a:t>
            </a:r>
            <a:r>
              <a:rPr lang="uk-UA" sz="1800" dirty="0"/>
              <a:t> оператора ви вже знайомі з курсу шкільної математики — </a:t>
            </a:r>
            <a:r>
              <a:rPr lang="uk-UA" sz="1800" b="1" dirty="0" err="1">
                <a:highlight>
                  <a:srgbClr val="00FFFF"/>
                </a:highlight>
              </a:rPr>
              <a:t>унарний</a:t>
            </a:r>
            <a:r>
              <a:rPr lang="uk-UA" sz="1800" b="1" dirty="0">
                <a:highlight>
                  <a:srgbClr val="00FFFF"/>
                </a:highlight>
              </a:rPr>
              <a:t> мінус</a:t>
            </a:r>
            <a:r>
              <a:rPr lang="uk-UA" sz="1800" dirty="0"/>
              <a:t>, який перетворює число на від'ємне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-3</a:t>
            </a:r>
            <a:r>
              <a:rPr lang="uk-UA" sz="1800" dirty="0"/>
              <a:t>), або додатне (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-(-3)</a:t>
            </a:r>
            <a:r>
              <a:rPr lang="uk-UA" sz="1800" dirty="0"/>
              <a:t>). Тобто загальний синтаксис </a:t>
            </a:r>
            <a:r>
              <a:rPr lang="uk-UA" sz="1800" dirty="0" err="1"/>
              <a:t>унарного</a:t>
            </a:r>
            <a:r>
              <a:rPr lang="uk-UA" sz="1800" dirty="0"/>
              <a:t> оператора такий:</a:t>
            </a:r>
            <a:r>
              <a:rPr lang="en-US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оператор операнд; </a:t>
            </a:r>
            <a:r>
              <a:rPr lang="ru-RU" sz="1800" dirty="0" err="1">
                <a:latin typeface="Consolas" panose="020B0609020204030204" pitchFamily="49" charset="0"/>
              </a:rPr>
              <a:t>або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операнд оператор;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2. </a:t>
            </a:r>
            <a:r>
              <a:rPr lang="ru-RU" sz="1800" b="1" dirty="0" err="1">
                <a:highlight>
                  <a:srgbClr val="00FF00"/>
                </a:highlight>
              </a:rPr>
              <a:t>Бінарні</a:t>
            </a:r>
            <a:r>
              <a:rPr lang="ru-RU" sz="1800" dirty="0"/>
              <a:t> — </a:t>
            </a:r>
            <a:r>
              <a:rPr lang="ru-RU" sz="1800" dirty="0" err="1"/>
              <a:t>оператори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потребують</a:t>
            </a:r>
            <a:r>
              <a:rPr lang="ru-RU" sz="1800" dirty="0"/>
              <a:t> </a:t>
            </a:r>
            <a:r>
              <a:rPr lang="ru-RU" sz="1800" dirty="0" err="1"/>
              <a:t>двох</a:t>
            </a:r>
            <a:r>
              <a:rPr lang="ru-RU" sz="1800" dirty="0"/>
              <a:t> </a:t>
            </a:r>
            <a:r>
              <a:rPr lang="ru-RU" sz="1800" dirty="0" err="1"/>
              <a:t>операндів</a:t>
            </a:r>
            <a:r>
              <a:rPr lang="ru-RU" sz="1800" dirty="0"/>
              <a:t> </a:t>
            </a:r>
            <a:r>
              <a:rPr lang="ru-RU" sz="1800" dirty="0" err="1"/>
              <a:t>зліва</a:t>
            </a:r>
            <a:r>
              <a:rPr lang="ru-RU" sz="1800" dirty="0"/>
              <a:t> і справа </a:t>
            </a:r>
            <a:r>
              <a:rPr lang="ru-RU" sz="1800" dirty="0" err="1"/>
              <a:t>від</a:t>
            </a:r>
            <a:r>
              <a:rPr lang="ru-RU" sz="1800" dirty="0"/>
              <a:t> оператора. Таких </a:t>
            </a:r>
            <a:r>
              <a:rPr lang="ru-RU" sz="1800" dirty="0" err="1"/>
              <a:t>операторів</a:t>
            </a:r>
            <a:r>
              <a:rPr lang="ru-RU" sz="1800" dirty="0"/>
              <a:t> </a:t>
            </a:r>
            <a:r>
              <a:rPr lang="ru-RU" sz="1800" dirty="0" err="1"/>
              <a:t>ви</a:t>
            </a:r>
            <a:r>
              <a:rPr lang="ru-RU" sz="1800" dirty="0"/>
              <a:t> </a:t>
            </a:r>
            <a:r>
              <a:rPr lang="ru-RU" sz="1800" dirty="0" err="1"/>
              <a:t>знаєте</a:t>
            </a:r>
            <a:r>
              <a:rPr lang="ru-RU" sz="1800" dirty="0"/>
              <a:t> </a:t>
            </a:r>
            <a:r>
              <a:rPr lang="ru-RU" sz="1800" dirty="0" err="1"/>
              <a:t>безліч</a:t>
            </a:r>
            <a:r>
              <a:rPr lang="ru-RU" sz="1800" dirty="0"/>
              <a:t> — </a:t>
            </a: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+,-,*</a:t>
            </a:r>
            <a:r>
              <a:rPr lang="ru-RU" sz="1800" dirty="0"/>
              <a:t> </a:t>
            </a:r>
            <a:r>
              <a:rPr lang="ru-RU" sz="1800" dirty="0" err="1"/>
              <a:t>тощо</a:t>
            </a:r>
            <a:r>
              <a:rPr lang="ru-RU" sz="1800" dirty="0"/>
              <a:t>. І </a:t>
            </a:r>
            <a:r>
              <a:rPr lang="ru-RU" sz="1800" dirty="0" err="1"/>
              <a:t>їхній</a:t>
            </a:r>
            <a:r>
              <a:rPr lang="ru-RU" sz="1800" dirty="0"/>
              <a:t> </a:t>
            </a:r>
            <a:r>
              <a:rPr lang="ru-RU" sz="1800" dirty="0" err="1"/>
              <a:t>загальний</a:t>
            </a:r>
            <a:r>
              <a:rPr lang="ru-RU" sz="1800" dirty="0"/>
              <a:t> синтаксис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зобразити</a:t>
            </a:r>
            <a:r>
              <a:rPr lang="ru-RU" sz="1800" dirty="0"/>
              <a:t> так: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операнд оператор операнд;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3. </a:t>
            </a:r>
            <a:r>
              <a:rPr lang="ru-RU" sz="1800" b="1" dirty="0" err="1">
                <a:highlight>
                  <a:srgbClr val="00FF00"/>
                </a:highlight>
              </a:rPr>
              <a:t>Тернарні</a:t>
            </a:r>
            <a:r>
              <a:rPr lang="ru-RU" sz="1800" dirty="0"/>
              <a:t>  — </a:t>
            </a:r>
            <a:r>
              <a:rPr lang="ru-RU" sz="1800" dirty="0" err="1"/>
              <a:t>оператори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потребують</a:t>
            </a:r>
            <a:r>
              <a:rPr lang="ru-RU" sz="1800" dirty="0"/>
              <a:t> </a:t>
            </a:r>
            <a:r>
              <a:rPr lang="ru-RU" sz="1800" dirty="0" err="1"/>
              <a:t>трьох</a:t>
            </a:r>
            <a:r>
              <a:rPr lang="ru-RU" sz="1800" dirty="0"/>
              <a:t> </a:t>
            </a:r>
            <a:r>
              <a:rPr lang="ru-RU" sz="1800" dirty="0" err="1"/>
              <a:t>операндів</a:t>
            </a:r>
            <a:r>
              <a:rPr lang="ru-RU" sz="1800" dirty="0"/>
              <a:t>. У </a:t>
            </a:r>
            <a:r>
              <a:rPr lang="ru-RU" sz="1800" dirty="0" err="1"/>
              <a:t>мові</a:t>
            </a:r>
            <a:r>
              <a:rPr lang="ru-RU" sz="1800" dirty="0"/>
              <a:t> </a:t>
            </a:r>
            <a:r>
              <a:rPr lang="ru-RU" sz="1800" dirty="0" err="1"/>
              <a:t>програмування</a:t>
            </a:r>
            <a:r>
              <a:rPr lang="ru-RU" sz="1800" dirty="0"/>
              <a:t> С++ </a:t>
            </a:r>
            <a:r>
              <a:rPr lang="ru-RU" sz="1800" dirty="0" err="1"/>
              <a:t>такий</a:t>
            </a:r>
            <a:r>
              <a:rPr lang="ru-RU" sz="1800" dirty="0"/>
              <a:t> оператор </a:t>
            </a:r>
            <a:r>
              <a:rPr lang="ru-RU" sz="1800" dirty="0" err="1"/>
              <a:t>лише</a:t>
            </a:r>
            <a:r>
              <a:rPr lang="ru-RU" sz="1800" dirty="0"/>
              <a:t> один.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89423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200" b="1" dirty="0"/>
              <a:t>Приклад, </a:t>
            </a:r>
            <a:r>
              <a:rPr lang="ru-RU" sz="3200" b="1" dirty="0" err="1"/>
              <a:t>який</a:t>
            </a:r>
            <a:r>
              <a:rPr lang="ru-RU" sz="3200" b="1" dirty="0"/>
              <a:t> </a:t>
            </a:r>
            <a:r>
              <a:rPr lang="ru-RU" sz="3200" b="1" dirty="0" err="1"/>
              <a:t>використовує</a:t>
            </a:r>
            <a:r>
              <a:rPr lang="ru-RU" sz="3200" b="1" dirty="0"/>
              <a:t> </a:t>
            </a:r>
            <a:r>
              <a:rPr lang="ru-RU" sz="3200" b="1" dirty="0" err="1"/>
              <a:t>перетворення</a:t>
            </a:r>
            <a:r>
              <a:rPr lang="ru-RU" sz="3200" b="1" dirty="0"/>
              <a:t> </a:t>
            </a:r>
            <a:r>
              <a:rPr lang="ru-RU" sz="3200" b="1" dirty="0" err="1"/>
              <a:t>типів</a:t>
            </a:r>
            <a:endParaRPr lang="uk-UA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1A6C5-8761-439E-BBD1-147FE41F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2" y="989405"/>
            <a:ext cx="11161853" cy="50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Уніфікована ініціалізація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 С++ 11 </a:t>
            </a:r>
            <a:r>
              <a:rPr lang="ru-RU" sz="1800" dirty="0" err="1"/>
              <a:t>був</a:t>
            </a:r>
            <a:r>
              <a:rPr lang="ru-RU" sz="1800" dirty="0"/>
              <a:t> </a:t>
            </a:r>
            <a:r>
              <a:rPr lang="ru-RU" sz="1800" dirty="0" err="1"/>
              <a:t>доданий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механізм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уніфікованої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ініціалізації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дає</a:t>
            </a:r>
            <a:r>
              <a:rPr lang="ru-RU" sz="1800" dirty="0"/>
              <a:t> </a:t>
            </a:r>
            <a:r>
              <a:rPr lang="ru-RU" sz="1800" dirty="0" err="1"/>
              <a:t>змогу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задати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різним</a:t>
            </a:r>
            <a:r>
              <a:rPr lang="ru-RU" sz="1800" dirty="0"/>
              <a:t> </a:t>
            </a:r>
            <a:r>
              <a:rPr lang="ru-RU" sz="1800" dirty="0" err="1"/>
              <a:t>програмним</a:t>
            </a:r>
            <a:r>
              <a:rPr lang="ru-RU" sz="1800" dirty="0"/>
              <a:t> </a:t>
            </a:r>
            <a:r>
              <a:rPr lang="ru-RU" sz="1800" dirty="0" err="1"/>
              <a:t>конструкціям</a:t>
            </a:r>
            <a:r>
              <a:rPr lang="ru-RU" sz="1800" dirty="0"/>
              <a:t> (</a:t>
            </a:r>
            <a:r>
              <a:rPr lang="ru-RU" sz="1800" dirty="0" err="1"/>
              <a:t>змінним</a:t>
            </a:r>
            <a:r>
              <a:rPr lang="ru-RU" sz="1800" dirty="0"/>
              <a:t>, </a:t>
            </a:r>
            <a:r>
              <a:rPr lang="ru-RU" sz="1800" dirty="0" err="1"/>
              <a:t>масивам</a:t>
            </a:r>
            <a:r>
              <a:rPr lang="ru-RU" sz="1800" dirty="0"/>
              <a:t>, </a:t>
            </a:r>
            <a:r>
              <a:rPr lang="ru-RU" sz="1800" dirty="0" err="1"/>
              <a:t>об'єктам</a:t>
            </a:r>
            <a:r>
              <a:rPr lang="ru-RU" sz="1800" dirty="0"/>
              <a:t>) </a:t>
            </a:r>
            <a:r>
              <a:rPr lang="ru-RU" sz="1800" b="1" dirty="0" err="1">
                <a:highlight>
                  <a:srgbClr val="00FF00"/>
                </a:highlight>
              </a:rPr>
              <a:t>однаковим</a:t>
            </a:r>
            <a:r>
              <a:rPr lang="ru-RU" sz="1800" b="1" dirty="0">
                <a:highlight>
                  <a:srgbClr val="00FF00"/>
                </a:highlight>
              </a:rPr>
              <a:t> способом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Така форма ініціалізації також називається </a:t>
            </a:r>
            <a:r>
              <a:rPr lang="uk-UA" sz="1800" b="1" dirty="0" err="1">
                <a:highlight>
                  <a:srgbClr val="00FF00"/>
                </a:highlight>
              </a:rPr>
              <a:t>списковою</a:t>
            </a:r>
            <a:r>
              <a:rPr lang="en-US" sz="1800" b="1" dirty="0">
                <a:highlight>
                  <a:srgbClr val="00FF00"/>
                </a:highlight>
              </a:rPr>
              <a:t> </a:t>
            </a:r>
            <a:r>
              <a:rPr lang="uk-UA" sz="1800" b="1" dirty="0">
                <a:highlight>
                  <a:srgbClr val="00FF00"/>
                </a:highlight>
              </a:rPr>
              <a:t>ініціалізацією</a:t>
            </a:r>
            <a:r>
              <a:rPr lang="uk-UA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6C31F-6B31-4D8B-BEF8-4B383C75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80" y="1754748"/>
            <a:ext cx="5926238" cy="118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Звуження та </a:t>
            </a:r>
            <a:r>
              <a:rPr lang="uk-UA" b="1" dirty="0" err="1"/>
              <a:t>спискова</a:t>
            </a:r>
            <a:r>
              <a:rPr lang="uk-UA" b="1" dirty="0"/>
              <a:t> ініціалізація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BA4390-B885-4581-80C3-EC7BD375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530"/>
            <a:ext cx="12192000" cy="57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33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Логічні операції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Результатом логічних операцій завжди є або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, </a:t>
            </a:r>
            <a:r>
              <a:rPr lang="uk-UA" sz="1800" dirty="0"/>
              <a:t>або значення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, </a:t>
            </a:r>
            <a:r>
              <a:rPr lang="uk-UA" sz="1800" dirty="0"/>
              <a:t>тобто </a:t>
            </a:r>
            <a:r>
              <a:rPr lang="uk-UA" sz="1800" b="1" dirty="0"/>
              <a:t>істина</a:t>
            </a:r>
            <a:r>
              <a:rPr lang="uk-UA" sz="1800" dirty="0"/>
              <a:t> або </a:t>
            </a:r>
            <a:r>
              <a:rPr lang="uk-UA" sz="1800" b="1" dirty="0"/>
              <a:t>брехня</a:t>
            </a:r>
            <a:r>
              <a:rPr lang="uk-UA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Логічні операції діляться на три підгрупи</a:t>
            </a:r>
            <a:r>
              <a:rPr lang="uk-UA" sz="1800" dirty="0"/>
              <a:t>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Оператори порівняння;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2. Оператори рівності;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3. Логічні оператори об'єднання та негативна інверсія.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5277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Оператори порівняння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/>
              <a:t>Примітка</a:t>
            </a:r>
            <a:r>
              <a:rPr lang="ru-RU" sz="1800" b="1" dirty="0"/>
              <a:t>:</a:t>
            </a:r>
            <a:r>
              <a:rPr lang="ru-RU" sz="1800" dirty="0"/>
              <a:t> </a:t>
            </a:r>
            <a:r>
              <a:rPr lang="uk-UA" sz="1800" dirty="0"/>
              <a:t>Замість значень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/>
              <a:t> </a:t>
            </a:r>
            <a:r>
              <a:rPr lang="uk-UA" sz="1800" dirty="0"/>
              <a:t>на екран виводиться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, тому що вони еквівалентні значенням брехня й істина.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мові С++ в ролі істини також може виступати будь-яке інше число відмінне від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uk-UA" sz="1800" dirty="0"/>
              <a:t> 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uk-UA" sz="1800" dirty="0"/>
              <a:t>, як додатне, так і від'ємне.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7E9D95-2952-4D9E-B30D-8F4164B2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57" y="857691"/>
            <a:ext cx="8867883" cy="27547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F55021-6517-4EA5-8A97-FE0AE93A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91" y="3734941"/>
            <a:ext cx="8681013" cy="1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2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Оператори рівності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</a:t>
            </a:r>
            <a:r>
              <a:rPr lang="ru-RU" sz="1800" dirty="0" err="1"/>
              <a:t>користовуються</a:t>
            </a:r>
            <a:r>
              <a:rPr lang="ru-RU" sz="1800" dirty="0"/>
              <a:t> для </a:t>
            </a:r>
            <a:r>
              <a:rPr lang="ru-RU" sz="1800" dirty="0" err="1"/>
              <a:t>перевірки</a:t>
            </a:r>
            <a:r>
              <a:rPr lang="ru-RU" sz="1800" dirty="0"/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повну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відповідність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або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невідповідність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двох</a:t>
            </a:r>
            <a:r>
              <a:rPr lang="ru-RU" sz="1800" b="1" dirty="0">
                <a:highlight>
                  <a:srgbClr val="00FF00"/>
                </a:highlight>
              </a:rPr>
              <a:t> величин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09606-2F37-4FF9-9AAE-C4CE8A76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39" y="1394536"/>
            <a:ext cx="7840720" cy="14449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1BC368-AA3D-488A-9443-4693AC3C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91" y="2993051"/>
            <a:ext cx="8588415" cy="10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6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Relational Operators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1D4BF1-B200-43FA-B45C-784542A9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67" y="916172"/>
            <a:ext cx="8251664" cy="588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64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uk-UA" sz="3200" b="1" dirty="0"/>
              <a:t>Логічні операції об'єднання та негативна інверсія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Здебільшого неможливо обійтися тільки одним твердженням. Найчастіше необхідно комбінувати твердження тим чи іншим чином.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Наприклад, щоб перевірити, </a:t>
            </a:r>
            <a:r>
              <a:rPr lang="uk-UA" sz="1800" b="1" dirty="0">
                <a:highlight>
                  <a:srgbClr val="00FF00"/>
                </a:highlight>
              </a:rPr>
              <a:t>чи знаходиться число в діапазоні від 1 до 10</a:t>
            </a:r>
            <a:r>
              <a:rPr lang="uk-UA" sz="1800" dirty="0"/>
              <a:t>, необхідно перевірити два твердження: число має одночасно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&gt;=1</a:t>
            </a:r>
            <a:r>
              <a:rPr lang="en-US" sz="1800" dirty="0"/>
              <a:t> </a:t>
            </a:r>
            <a:r>
              <a:rPr lang="uk-UA" sz="1800" dirty="0"/>
              <a:t>і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&lt;=10</a:t>
            </a:r>
            <a:r>
              <a:rPr lang="uk-UA" sz="1800" dirty="0"/>
              <a:t>. Аби реалізувати таку комбінацію, необхідно ввести додаткові оператори.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59C13-CCD4-460D-A63A-8108C890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60" y="2957509"/>
            <a:ext cx="8255679" cy="18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7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971793" cy="134266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Логічне І (&amp;&amp;)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AE3883-AECB-4F0B-86C5-4CF38959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93" y="0"/>
            <a:ext cx="7929159" cy="2194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21C44D-262E-4A67-B1AC-B178F202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89" y="2264852"/>
            <a:ext cx="6865418" cy="45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53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Логічне АБО (||)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E1EBF-78C2-4475-958F-412F9194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94" y="857691"/>
            <a:ext cx="7338609" cy="16967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7AF4A-6927-49C2-A077-C2C656AD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47" y="2554419"/>
            <a:ext cx="6297702" cy="41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4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Пріоритет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2050" name="Picture 2" descr="Operators Precedence in C++ : - CodeSpeedy">
            <a:extLst>
              <a:ext uri="{FF2B5EF4-FFF2-40B4-BE49-F238E27FC236}">
                <a16:creationId xmlns:a16="http://schemas.microsoft.com/office/drawing/2014/main" id="{D7FD07F6-75D7-4EC1-B7DE-B89D5D06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60" y="-31832"/>
            <a:ext cx="6108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EE4C91-D747-4D55-8D3E-81D1E715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2223919"/>
            <a:ext cx="5410955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Логічне НЕ (!)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Цей</a:t>
            </a:r>
            <a:r>
              <a:rPr lang="ru-RU" sz="1800" dirty="0"/>
              <a:t> оператор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застосувати</a:t>
            </a:r>
            <a:r>
              <a:rPr lang="ru-RU" sz="1800" dirty="0"/>
              <a:t> для </a:t>
            </a:r>
            <a:r>
              <a:rPr lang="ru-RU" sz="1800" b="1" dirty="0" err="1">
                <a:highlight>
                  <a:srgbClr val="00FF00"/>
                </a:highlight>
              </a:rPr>
              <a:t>скорочення</a:t>
            </a:r>
            <a:r>
              <a:rPr lang="ru-RU" sz="1800" b="1" dirty="0">
                <a:highlight>
                  <a:srgbClr val="00FF00"/>
                </a:highlight>
              </a:rPr>
              <a:t> постановки </a:t>
            </a:r>
            <a:r>
              <a:rPr lang="ru-RU" sz="1800" b="1" dirty="0" err="1">
                <a:highlight>
                  <a:srgbClr val="00FF00"/>
                </a:highlight>
              </a:rPr>
              <a:t>умови</a:t>
            </a:r>
            <a:r>
              <a:rPr lang="ru-RU" sz="1800" dirty="0"/>
              <a:t>. </a:t>
            </a:r>
            <a:r>
              <a:rPr lang="ru-RU" sz="1800" dirty="0" err="1"/>
              <a:t>Наприклад</a:t>
            </a:r>
            <a:r>
              <a:rPr lang="ru-RU" sz="1800" dirty="0"/>
              <a:t>, </a:t>
            </a:r>
            <a:r>
              <a:rPr lang="ru-RU" sz="1800" dirty="0" err="1"/>
              <a:t>вираз</a:t>
            </a:r>
            <a:r>
              <a:rPr lang="en-US" sz="1800" dirty="0"/>
              <a:t>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 == 0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скорочено</a:t>
            </a:r>
            <a:r>
              <a:rPr lang="ru-RU" sz="1800" dirty="0"/>
              <a:t> </a:t>
            </a:r>
            <a:r>
              <a:rPr lang="ru-RU" sz="1800" dirty="0" err="1"/>
              <a:t>записати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інверсії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!b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обидва</a:t>
            </a:r>
            <a:r>
              <a:rPr lang="ru-RU" sz="1800" dirty="0"/>
              <a:t> записи </a:t>
            </a:r>
            <a:r>
              <a:rPr lang="ru-RU" sz="1800" b="1" dirty="0" err="1"/>
              <a:t>дають</a:t>
            </a:r>
            <a:r>
              <a:rPr lang="ru-RU" sz="1800" b="1" dirty="0"/>
              <a:t> на </a:t>
            </a:r>
            <a:r>
              <a:rPr lang="ru-RU" sz="1800" b="1" dirty="0" err="1"/>
              <a:t>виході</a:t>
            </a:r>
            <a:r>
              <a:rPr lang="ru-RU" sz="1800" b="1" dirty="0"/>
              <a:t> </a:t>
            </a:r>
            <a:r>
              <a:rPr lang="ru-RU" sz="1800" b="1" dirty="0" err="1"/>
              <a:t>істину</a:t>
            </a:r>
            <a:r>
              <a:rPr lang="ru-RU" sz="1800" dirty="0"/>
              <a:t> в </a:t>
            </a:r>
            <a:r>
              <a:rPr lang="ru-RU" sz="1800" dirty="0" err="1"/>
              <a:t>разі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b="1" dirty="0"/>
              <a:t>b</a:t>
            </a:r>
            <a:r>
              <a:rPr lang="ru-RU" sz="1800" dirty="0"/>
              <a:t> </a:t>
            </a:r>
            <a:r>
              <a:rPr lang="ru-RU" sz="1800" dirty="0" err="1"/>
              <a:t>дорівнюватиме</a:t>
            </a:r>
            <a:r>
              <a:rPr lang="ru-RU" sz="1800" dirty="0"/>
              <a:t> </a:t>
            </a:r>
            <a:r>
              <a:rPr lang="ru-RU" sz="1800" b="1" dirty="0"/>
              <a:t>нулю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0ECB87-9C38-4689-A7B0-3B76BA13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0" y="857691"/>
            <a:ext cx="6677957" cy="10193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BEF546-10C6-47A8-94C5-85263EBB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29" y="2113754"/>
            <a:ext cx="7801337" cy="15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1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Logical Operators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9B51EE-742C-4452-BA60-0411AD29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01" y="857691"/>
            <a:ext cx="6361996" cy="597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838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80F518-FC45-40EB-98AB-DC119213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07" y="0"/>
            <a:ext cx="507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2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Bitwise Operators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2835201-C38E-4646-907E-EB4C732D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981979"/>
            <a:ext cx="10287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2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66850E-D678-483F-A0FD-EE101036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95" y="-1"/>
            <a:ext cx="5934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9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Конструкція логічного вибору </a:t>
            </a:r>
            <a:r>
              <a:rPr lang="en-US" b="1" dirty="0"/>
              <a:t>if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Зараз ми з вами </a:t>
            </a:r>
            <a:r>
              <a:rPr lang="ru-RU" sz="1800" dirty="0" err="1"/>
              <a:t>познайомимося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з оператором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дає</a:t>
            </a:r>
            <a:r>
              <a:rPr lang="ru-RU" sz="1800" dirty="0"/>
              <a:t> </a:t>
            </a:r>
            <a:r>
              <a:rPr lang="ru-RU" sz="1800" dirty="0" err="1"/>
              <a:t>змогу</a:t>
            </a:r>
            <a:r>
              <a:rPr lang="ru-RU" sz="1800" dirty="0"/>
              <a:t> </a:t>
            </a:r>
            <a:r>
              <a:rPr lang="ru-RU" sz="1800" dirty="0" err="1"/>
              <a:t>перетворити</a:t>
            </a:r>
            <a:r>
              <a:rPr lang="ru-RU" sz="1800" dirty="0"/>
              <a:t> </a:t>
            </a:r>
            <a:r>
              <a:rPr lang="ru-RU" sz="1800" dirty="0" err="1"/>
              <a:t>звичайну</a:t>
            </a:r>
            <a:r>
              <a:rPr lang="ru-RU" sz="1800" dirty="0"/>
              <a:t> </a:t>
            </a:r>
            <a:r>
              <a:rPr lang="ru-RU" sz="1800" dirty="0" err="1"/>
              <a:t>лінійну</a:t>
            </a:r>
            <a:r>
              <a:rPr lang="ru-RU" sz="1800" dirty="0"/>
              <a:t> </a:t>
            </a:r>
            <a:r>
              <a:rPr lang="ru-RU" sz="1800" dirty="0" err="1"/>
              <a:t>програму</a:t>
            </a:r>
            <a:r>
              <a:rPr lang="ru-RU" sz="1800" dirty="0"/>
              <a:t> </a:t>
            </a:r>
            <a:r>
              <a:rPr lang="ru-RU" sz="1800" b="1" dirty="0">
                <a:highlight>
                  <a:srgbClr val="00FF00"/>
                </a:highlight>
              </a:rPr>
              <a:t>на </a:t>
            </a:r>
            <a:r>
              <a:rPr lang="ru-RU" sz="1800" b="1" dirty="0" err="1">
                <a:highlight>
                  <a:srgbClr val="00FF00"/>
                </a:highlight>
              </a:rPr>
              <a:t>програму</a:t>
            </a:r>
            <a:r>
              <a:rPr lang="ru-RU" sz="1800" b="1" dirty="0">
                <a:highlight>
                  <a:srgbClr val="00FF00"/>
                </a:highlight>
              </a:rPr>
              <a:t> «</a:t>
            </a:r>
            <a:r>
              <a:rPr lang="ru-RU" sz="1800" b="1" dirty="0" err="1">
                <a:highlight>
                  <a:srgbClr val="00FF00"/>
                </a:highlight>
              </a:rPr>
              <a:t>мислячу</a:t>
            </a:r>
            <a:r>
              <a:rPr lang="ru-RU" sz="1800" b="1" dirty="0">
                <a:highlight>
                  <a:srgbClr val="00FF00"/>
                </a:highlight>
              </a:rPr>
              <a:t>»</a:t>
            </a:r>
            <a:r>
              <a:rPr lang="ru-RU" sz="1800" dirty="0"/>
              <a:t>. </a:t>
            </a:r>
            <a:r>
              <a:rPr lang="ru-RU" sz="1800" dirty="0" err="1"/>
              <a:t>Цей</a:t>
            </a:r>
            <a:r>
              <a:rPr lang="ru-RU" sz="1800" dirty="0"/>
              <a:t> оператор </a:t>
            </a:r>
            <a:r>
              <a:rPr lang="ru-RU" sz="1800" b="1" dirty="0" err="1">
                <a:highlight>
                  <a:srgbClr val="00FF00"/>
                </a:highlight>
              </a:rPr>
              <a:t>перевіряє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якесь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твердження</a:t>
            </a:r>
            <a:r>
              <a:rPr lang="ru-RU" sz="1800" b="1" dirty="0">
                <a:highlight>
                  <a:srgbClr val="00FF00"/>
                </a:highlight>
              </a:rPr>
              <a:t> (</a:t>
            </a:r>
            <a:r>
              <a:rPr lang="ru-RU" sz="1800" b="1" dirty="0" err="1">
                <a:highlight>
                  <a:srgbClr val="00FF00"/>
                </a:highlight>
              </a:rPr>
              <a:t>вираз</a:t>
            </a:r>
            <a:r>
              <a:rPr lang="ru-RU" sz="1800" b="1" dirty="0">
                <a:highlight>
                  <a:srgbClr val="00FF00"/>
                </a:highlight>
              </a:rPr>
              <a:t>)</a:t>
            </a:r>
            <a:r>
              <a:rPr lang="ru-RU" sz="1800" dirty="0"/>
              <a:t> на </a:t>
            </a:r>
            <a:r>
              <a:rPr lang="ru-RU" sz="1800" b="1" dirty="0" err="1">
                <a:highlight>
                  <a:srgbClr val="00FF00"/>
                </a:highlight>
              </a:rPr>
              <a:t>істинність</a:t>
            </a:r>
            <a:r>
              <a:rPr lang="ru-RU" sz="1800" dirty="0"/>
              <a:t> і, </a:t>
            </a:r>
            <a:r>
              <a:rPr lang="ru-RU" sz="1800" dirty="0" err="1"/>
              <a:t>залежно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отриманого</a:t>
            </a:r>
            <a:r>
              <a:rPr lang="ru-RU" sz="1800" dirty="0"/>
              <a:t> результату, </a:t>
            </a:r>
            <a:r>
              <a:rPr lang="ru-RU" sz="1800" dirty="0" err="1"/>
              <a:t>виконує</a:t>
            </a:r>
            <a:r>
              <a:rPr lang="ru-RU" sz="1800" dirty="0"/>
              <a:t> ту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іншу</a:t>
            </a:r>
            <a:r>
              <a:rPr lang="ru-RU" sz="1800" dirty="0"/>
              <a:t> </a:t>
            </a:r>
            <a:r>
              <a:rPr lang="ru-RU" sz="1800" dirty="0" err="1"/>
              <a:t>дію</a:t>
            </a:r>
            <a:r>
              <a:rPr lang="ru-RU" sz="1800" dirty="0"/>
              <a:t>. 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7BABE-896D-4795-B115-ECB69A56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60" y="2571501"/>
            <a:ext cx="4786683" cy="3350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F69831-2642-49CE-8CC7-C38B8D1B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582" y="2984601"/>
            <a:ext cx="574437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C7EDFE-9B1F-4A36-B6B9-776049D4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1038225"/>
            <a:ext cx="10287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97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Основні</a:t>
            </a:r>
            <a:r>
              <a:rPr lang="ru-RU" b="1" dirty="0"/>
              <a:t> </a:t>
            </a:r>
            <a:r>
              <a:rPr lang="ru-RU" b="1" dirty="0" err="1"/>
              <a:t>принципи</a:t>
            </a:r>
            <a:r>
              <a:rPr lang="ru-RU" b="1" dirty="0"/>
              <a:t> </a:t>
            </a:r>
            <a:r>
              <a:rPr lang="ru-RU" b="1" dirty="0" err="1"/>
              <a:t>роботи</a:t>
            </a:r>
            <a:r>
              <a:rPr lang="ru-RU" b="1" dirty="0"/>
              <a:t> оператора </a:t>
            </a:r>
            <a:r>
              <a:rPr lang="ru-RU" b="1" dirty="0" err="1"/>
              <a:t>if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Як </a:t>
            </a:r>
            <a:r>
              <a:rPr lang="ru-RU" sz="1800" dirty="0" err="1"/>
              <a:t>твердження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/>
              <a:t>вираз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виступати</a:t>
            </a:r>
            <a:r>
              <a:rPr lang="ru-RU" sz="1800" dirty="0"/>
              <a:t> будь-яка </a:t>
            </a:r>
            <a:r>
              <a:rPr lang="ru-RU" sz="1800" dirty="0" err="1"/>
              <a:t>конструкція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містить</a:t>
            </a:r>
            <a:r>
              <a:rPr lang="ru-RU" sz="1800" dirty="0"/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логічні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оператори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ж </a:t>
            </a:r>
            <a:r>
              <a:rPr lang="ru-RU" sz="1800" b="1" dirty="0" err="1">
                <a:highlight>
                  <a:srgbClr val="00FF00"/>
                </a:highlight>
              </a:rPr>
              <a:t>арифметичний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вираз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(X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 Y) </a:t>
            </a:r>
            <a:r>
              <a:rPr lang="ru-RU" sz="1800" dirty="0"/>
              <a:t>— </a:t>
            </a:r>
            <a:r>
              <a:rPr lang="ru-RU" sz="1800" b="1" dirty="0" err="1">
                <a:highlight>
                  <a:srgbClr val="00FF00"/>
                </a:highlight>
              </a:rPr>
              <a:t>звичайне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твердження</a:t>
            </a:r>
            <a:r>
              <a:rPr lang="ru-RU" sz="1800" dirty="0"/>
              <a:t>, буде </a:t>
            </a:r>
            <a:r>
              <a:rPr lang="ru-RU" sz="1800" dirty="0" err="1"/>
              <a:t>істинне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ru-RU" sz="1800" dirty="0"/>
              <a:t> </a:t>
            </a:r>
            <a:r>
              <a:rPr lang="ru-RU" sz="1800" dirty="0" err="1"/>
              <a:t>дійсно</a:t>
            </a:r>
            <a:r>
              <a:rPr lang="ru-RU" sz="1800" dirty="0"/>
              <a:t> </a:t>
            </a:r>
            <a:r>
              <a:rPr lang="ru-RU" sz="1800" dirty="0" err="1"/>
              <a:t>більше</a:t>
            </a:r>
            <a:r>
              <a:rPr lang="ru-RU" sz="1800" dirty="0"/>
              <a:t> за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if(A&gt;B &amp;&amp; A&lt;C) </a:t>
            </a:r>
            <a:r>
              <a:rPr lang="en-US" sz="1800" dirty="0"/>
              <a:t>— </a:t>
            </a:r>
            <a:r>
              <a:rPr lang="uk-UA" sz="1800" b="1" dirty="0">
                <a:highlight>
                  <a:srgbClr val="00FF00"/>
                </a:highlight>
              </a:rPr>
              <a:t>комбіноване твердження</a:t>
            </a:r>
            <a:r>
              <a:rPr lang="uk-UA" sz="1800" dirty="0"/>
              <a:t>, що складається з двох частин, буде істиною, якщо обидві частини будуть вірними.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B2E70-CF1C-4ABB-8BC2-CD8F4F7F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868" y="2203951"/>
            <a:ext cx="4844996" cy="1638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A49014-F95B-4628-85C4-48B9FF8A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13" y="4640507"/>
            <a:ext cx="8333772" cy="19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2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Основні</a:t>
            </a:r>
            <a:r>
              <a:rPr lang="ru-RU" b="1" dirty="0"/>
              <a:t> </a:t>
            </a:r>
            <a:r>
              <a:rPr lang="ru-RU" b="1" dirty="0" err="1"/>
              <a:t>принципи</a:t>
            </a:r>
            <a:r>
              <a:rPr lang="ru-RU" b="1" dirty="0"/>
              <a:t> </a:t>
            </a:r>
            <a:r>
              <a:rPr lang="ru-RU" b="1" dirty="0" err="1"/>
              <a:t>роботи</a:t>
            </a:r>
            <a:r>
              <a:rPr lang="ru-RU" b="1" dirty="0"/>
              <a:t> оператора </a:t>
            </a:r>
            <a:r>
              <a:rPr lang="ru-RU" b="1" dirty="0" err="1"/>
              <a:t>if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if(A-B) </a:t>
            </a:r>
            <a:r>
              <a:rPr lang="en-US" sz="1800" dirty="0"/>
              <a:t>— </a:t>
            </a:r>
            <a:r>
              <a:rPr lang="uk-UA" sz="1800" b="1" dirty="0">
                <a:highlight>
                  <a:srgbClr val="00FF00"/>
                </a:highlight>
              </a:rPr>
              <a:t>арифметичний вираз</a:t>
            </a:r>
            <a:r>
              <a:rPr lang="uk-UA" sz="1800" dirty="0"/>
              <a:t>, буде істинним, якщо </a:t>
            </a:r>
            <a:r>
              <a:rPr lang="uk-UA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uk-UA" sz="1800" dirty="0"/>
              <a:t> не дорівнює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1800" dirty="0"/>
              <a:t>, </a:t>
            </a:r>
            <a:r>
              <a:rPr lang="uk-UA" sz="1800" dirty="0"/>
              <a:t>тому що в іншому випадку (якщо вони рівні) їхня різниця дасть нуль, а  </a:t>
            </a:r>
            <a:r>
              <a:rPr lang="uk-UA" sz="1800" b="1" dirty="0">
                <a:highlight>
                  <a:srgbClr val="00FFFF"/>
                </a:highlight>
              </a:rPr>
              <a:t>нуль</a:t>
            </a:r>
            <a:r>
              <a:rPr lang="uk-UA" sz="1800" dirty="0"/>
              <a:t>  — це </a:t>
            </a:r>
            <a:r>
              <a:rPr lang="uk-UA" sz="1800" b="1" dirty="0">
                <a:highlight>
                  <a:srgbClr val="00FFFF"/>
                </a:highlight>
              </a:rPr>
              <a:t>брехня</a:t>
            </a:r>
            <a:r>
              <a:rPr lang="uk-UA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(++A) </a:t>
            </a:r>
            <a:r>
              <a:rPr lang="ru-RU" sz="1800" dirty="0"/>
              <a:t>— </a:t>
            </a:r>
            <a:r>
              <a:rPr lang="ru-RU" sz="1800" b="1" dirty="0" err="1">
                <a:highlight>
                  <a:srgbClr val="00FF00"/>
                </a:highlight>
              </a:rPr>
              <a:t>арифметичний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вираз</a:t>
            </a:r>
            <a:r>
              <a:rPr lang="ru-RU" sz="1800" dirty="0"/>
              <a:t> буде </a:t>
            </a:r>
            <a:r>
              <a:rPr lang="ru-RU" sz="1800" dirty="0" err="1"/>
              <a:t>істинним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ru-RU" sz="1800" dirty="0"/>
              <a:t> не </a:t>
            </a:r>
            <a:r>
              <a:rPr lang="ru-RU" sz="1800" dirty="0" err="1"/>
              <a:t>дорівнює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 </a:t>
            </a:r>
            <a:r>
              <a:rPr lang="ru-RU" sz="1800" dirty="0" err="1"/>
              <a:t>дорівнює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ru-RU" sz="1800" dirty="0"/>
              <a:t>, </a:t>
            </a:r>
            <a:r>
              <a:rPr lang="ru-RU" sz="1800" dirty="0" err="1"/>
              <a:t>збільшення</a:t>
            </a:r>
            <a:r>
              <a:rPr lang="ru-RU" sz="1800" dirty="0"/>
              <a:t> на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u-RU" sz="1800" dirty="0"/>
              <a:t> </a:t>
            </a:r>
            <a:r>
              <a:rPr lang="ru-RU" sz="1800" dirty="0" err="1"/>
              <a:t>дасть</a:t>
            </a:r>
            <a:r>
              <a:rPr lang="ru-RU" sz="1800" dirty="0"/>
              <a:t> нуль, а нуль — </a:t>
            </a:r>
            <a:r>
              <a:rPr lang="ru-RU" sz="1800" dirty="0" err="1"/>
              <a:t>це</a:t>
            </a:r>
            <a:r>
              <a:rPr lang="ru-RU" sz="1800" dirty="0"/>
              <a:t> брехня.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066F20-E2AD-43DA-9DC5-2EA857D0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935" y="1864492"/>
            <a:ext cx="4514127" cy="17451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2A0DEC-B0AC-46DB-9863-B7B00898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01" y="4661959"/>
            <a:ext cx="6225597" cy="17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5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 err="1"/>
              <a:t>Основні</a:t>
            </a:r>
            <a:r>
              <a:rPr lang="ru-RU" b="1" dirty="0"/>
              <a:t> </a:t>
            </a:r>
            <a:r>
              <a:rPr lang="ru-RU" b="1" dirty="0" err="1"/>
              <a:t>принципи</a:t>
            </a:r>
            <a:r>
              <a:rPr lang="ru-RU" b="1" dirty="0"/>
              <a:t> </a:t>
            </a:r>
            <a:r>
              <a:rPr lang="ru-RU" b="1" dirty="0" err="1"/>
              <a:t>роботи</a:t>
            </a:r>
            <a:r>
              <a:rPr lang="ru-RU" b="1" dirty="0"/>
              <a:t> оператора </a:t>
            </a:r>
            <a:r>
              <a:rPr lang="ru-RU" b="1" dirty="0" err="1"/>
              <a:t>if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(A++) </a:t>
            </a:r>
            <a:r>
              <a:rPr lang="ru-RU" sz="1800" dirty="0"/>
              <a:t>— </a:t>
            </a:r>
            <a:r>
              <a:rPr lang="ru-RU" sz="1800" b="1" dirty="0" err="1">
                <a:highlight>
                  <a:srgbClr val="00FF00"/>
                </a:highlight>
              </a:rPr>
              <a:t>арифметичний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вираз</a:t>
            </a:r>
            <a:r>
              <a:rPr lang="ru-RU" sz="1800" dirty="0"/>
              <a:t>, буде </a:t>
            </a:r>
            <a:r>
              <a:rPr lang="ru-RU" sz="1800" dirty="0" err="1"/>
              <a:t>істинним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ru-RU" sz="1800" dirty="0"/>
              <a:t> не </a:t>
            </a:r>
            <a:r>
              <a:rPr lang="ru-RU" sz="1800" dirty="0" err="1"/>
              <a:t>дорівнює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u-RU" sz="1800" dirty="0"/>
              <a:t>, тому </a:t>
            </a:r>
            <a:r>
              <a:rPr lang="ru-RU" sz="1800" dirty="0" err="1"/>
              <a:t>що</a:t>
            </a:r>
            <a:r>
              <a:rPr lang="ru-RU" sz="1800" dirty="0"/>
              <a:t> в </a:t>
            </a:r>
            <a:r>
              <a:rPr lang="ru-RU" sz="1800" dirty="0" err="1"/>
              <a:t>цьому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 </a:t>
            </a:r>
            <a:r>
              <a:rPr lang="ru-RU" sz="1800" dirty="0" err="1"/>
              <a:t>використовується</a:t>
            </a:r>
            <a:r>
              <a:rPr lang="ru-RU" sz="1800" dirty="0"/>
              <a:t> </a:t>
            </a:r>
            <a:r>
              <a:rPr lang="ru-RU" sz="1800" dirty="0" err="1"/>
              <a:t>постфіксна</a:t>
            </a:r>
            <a:r>
              <a:rPr lang="ru-RU" sz="1800" dirty="0"/>
              <a:t> форма </a:t>
            </a:r>
            <a:r>
              <a:rPr lang="ru-RU" sz="1800" dirty="0" err="1"/>
              <a:t>інкремента</a:t>
            </a:r>
            <a:r>
              <a:rPr lang="ru-RU" sz="1800" dirty="0"/>
              <a:t>, </a:t>
            </a:r>
            <a:r>
              <a:rPr lang="ru-RU" sz="1800" dirty="0" err="1"/>
              <a:t>спочатку</a:t>
            </a:r>
            <a:r>
              <a:rPr lang="ru-RU" sz="1800" dirty="0"/>
              <a:t> </a:t>
            </a:r>
            <a:r>
              <a:rPr lang="ru-RU" sz="1800" dirty="0" err="1"/>
              <a:t>відбудеться</a:t>
            </a:r>
            <a:r>
              <a:rPr lang="ru-RU" sz="1800" dirty="0"/>
              <a:t> </a:t>
            </a:r>
            <a:r>
              <a:rPr lang="ru-RU" sz="1800" dirty="0" err="1"/>
              <a:t>перевірка</a:t>
            </a:r>
            <a:r>
              <a:rPr lang="ru-RU" sz="1800" dirty="0"/>
              <a:t> </a:t>
            </a:r>
            <a:r>
              <a:rPr lang="ru-RU" sz="1800" dirty="0" err="1"/>
              <a:t>умови</a:t>
            </a:r>
            <a:r>
              <a:rPr lang="ru-RU" sz="1800" dirty="0"/>
              <a:t> і буде </a:t>
            </a:r>
            <a:r>
              <a:rPr lang="ru-RU" sz="1800" dirty="0" err="1"/>
              <a:t>виявлений</a:t>
            </a:r>
            <a:r>
              <a:rPr lang="ru-RU" sz="1800" dirty="0"/>
              <a:t> нуль, а </a:t>
            </a:r>
            <a:r>
              <a:rPr lang="ru-RU" sz="1800" dirty="0" err="1"/>
              <a:t>потім</a:t>
            </a:r>
            <a:r>
              <a:rPr lang="ru-RU" sz="1800" dirty="0"/>
              <a:t> </a:t>
            </a:r>
            <a:r>
              <a:rPr lang="ru-RU" sz="1800" dirty="0" err="1"/>
              <a:t>збільшення</a:t>
            </a:r>
            <a:r>
              <a:rPr lang="ru-RU" sz="1800" dirty="0"/>
              <a:t> на </a:t>
            </a:r>
            <a:r>
              <a:rPr lang="ru-RU" sz="1800" dirty="0" err="1"/>
              <a:t>одиницю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if(A == Z) </a:t>
            </a:r>
            <a:r>
              <a:rPr lang="en-US" sz="1800" dirty="0"/>
              <a:t>— </a:t>
            </a:r>
            <a:r>
              <a:rPr lang="uk-UA" sz="1800" b="1" dirty="0">
                <a:highlight>
                  <a:srgbClr val="00FF00"/>
                </a:highlight>
              </a:rPr>
              <a:t>звичайне твердження</a:t>
            </a:r>
            <a:r>
              <a:rPr lang="uk-UA" sz="1800" dirty="0"/>
              <a:t>, буде істинним, якщо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1800" dirty="0"/>
              <a:t> </a:t>
            </a:r>
            <a:r>
              <a:rPr lang="uk-UA" sz="1800" dirty="0"/>
              <a:t>дорівнює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if(A = Z) </a:t>
            </a:r>
            <a:r>
              <a:rPr lang="en-US" sz="1800" dirty="0"/>
              <a:t>— </a:t>
            </a:r>
            <a:r>
              <a:rPr lang="uk-UA" sz="1800" b="1" dirty="0">
                <a:highlight>
                  <a:srgbClr val="FF0000"/>
                </a:highlight>
              </a:rPr>
              <a:t>операція присвоєння</a:t>
            </a:r>
            <a:r>
              <a:rPr lang="uk-UA" sz="1800" dirty="0"/>
              <a:t>, вираз буде істинним, якщо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Z</a:t>
            </a:r>
            <a:r>
              <a:rPr lang="en-US" sz="1800" dirty="0"/>
              <a:t> </a:t>
            </a:r>
            <a:r>
              <a:rPr lang="uk-UA" sz="1800" dirty="0"/>
              <a:t>не дорівнює нулю.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Примітка</a:t>
            </a:r>
            <a:r>
              <a:rPr lang="ru-RU" sz="1800" dirty="0"/>
              <a:t>: </a:t>
            </a:r>
            <a:r>
              <a:rPr lang="ru-RU" sz="1800" dirty="0" err="1"/>
              <a:t>Типова</a:t>
            </a:r>
            <a:r>
              <a:rPr lang="ru-RU" sz="1800" dirty="0"/>
              <a:t> </a:t>
            </a:r>
            <a:r>
              <a:rPr lang="ru-RU" sz="1800" dirty="0" err="1"/>
              <a:t>помилка</a:t>
            </a:r>
            <a:r>
              <a:rPr lang="ru-RU" sz="1800" dirty="0"/>
              <a:t>. </a:t>
            </a:r>
            <a:r>
              <a:rPr lang="ru-RU" sz="1800" dirty="0" err="1"/>
              <a:t>Дуже</a:t>
            </a:r>
            <a:r>
              <a:rPr lang="ru-RU" sz="1800" dirty="0"/>
              <a:t> часто </a:t>
            </a:r>
            <a:r>
              <a:rPr lang="ru-RU" sz="1800" dirty="0" err="1"/>
              <a:t>замість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 </a:t>
            </a:r>
            <a:r>
              <a:rPr lang="ru-RU" sz="1800" dirty="0" err="1"/>
              <a:t>перевірки</a:t>
            </a:r>
            <a:r>
              <a:rPr lang="ru-RU" sz="1800" dirty="0"/>
              <a:t> на </a:t>
            </a:r>
            <a:r>
              <a:rPr lang="ru-RU" sz="1800" dirty="0" err="1"/>
              <a:t>рівність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r>
              <a:rPr lang="ru-RU" sz="1800" dirty="0"/>
              <a:t> через </a:t>
            </a:r>
            <a:r>
              <a:rPr lang="ru-RU" sz="1800" dirty="0" err="1"/>
              <a:t>неуважність</a:t>
            </a:r>
            <a:r>
              <a:rPr lang="ru-RU" sz="1800" dirty="0"/>
              <a:t> </a:t>
            </a:r>
            <a:r>
              <a:rPr lang="ru-RU" sz="1800" dirty="0" err="1"/>
              <a:t>вказується</a:t>
            </a:r>
            <a:r>
              <a:rPr lang="ru-RU" sz="1800" dirty="0"/>
              <a:t> </a:t>
            </a:r>
            <a:r>
              <a:rPr lang="ru-RU" sz="1800" dirty="0" err="1"/>
              <a:t>операція</a:t>
            </a:r>
            <a:r>
              <a:rPr lang="ru-RU" sz="1800" dirty="0"/>
              <a:t> </a:t>
            </a:r>
            <a:r>
              <a:rPr lang="ru-RU" sz="1800" dirty="0" err="1"/>
              <a:t>присвоєння</a:t>
            </a:r>
            <a:r>
              <a:rPr lang="ru-RU" sz="1800" dirty="0"/>
              <a:t> 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ru-RU" sz="1800" dirty="0"/>
              <a:t>, і </a:t>
            </a:r>
            <a:r>
              <a:rPr lang="ru-RU" sz="1800" dirty="0" err="1"/>
              <a:t>зміст</a:t>
            </a:r>
            <a:r>
              <a:rPr lang="ru-RU" sz="1800" dirty="0"/>
              <a:t> </a:t>
            </a:r>
            <a:r>
              <a:rPr lang="ru-RU" sz="1800" dirty="0" err="1"/>
              <a:t>виразу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радикально </a:t>
            </a:r>
            <a:r>
              <a:rPr lang="ru-RU" sz="1800" dirty="0" err="1"/>
              <a:t>змінитися</a:t>
            </a:r>
            <a:r>
              <a:rPr lang="ru-RU" sz="1800" dirty="0"/>
              <a:t>. </a:t>
            </a:r>
            <a:r>
              <a:rPr lang="ru-RU" sz="1800" dirty="0" err="1"/>
              <a:t>Така</a:t>
            </a:r>
            <a:r>
              <a:rPr lang="ru-RU" sz="1800" dirty="0"/>
              <a:t> банальна </a:t>
            </a:r>
            <a:r>
              <a:rPr lang="ru-RU" sz="1800" dirty="0" err="1"/>
              <a:t>помилка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 err="1"/>
              <a:t>призвести</a:t>
            </a:r>
            <a:r>
              <a:rPr lang="ru-RU" sz="1800" dirty="0"/>
              <a:t> до </a:t>
            </a:r>
            <a:r>
              <a:rPr lang="ru-RU" sz="1800" dirty="0" err="1"/>
              <a:t>некоректної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 </a:t>
            </a:r>
            <a:r>
              <a:rPr lang="ru-RU" sz="1800" dirty="0" err="1"/>
              <a:t>всієї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два, </a:t>
            </a:r>
            <a:r>
              <a:rPr lang="ru-RU" sz="1800" dirty="0" err="1"/>
              <a:t>здавалося</a:t>
            </a:r>
            <a:r>
              <a:rPr lang="ru-RU" sz="1800" dirty="0"/>
              <a:t> б, </a:t>
            </a:r>
            <a:r>
              <a:rPr lang="ru-RU" sz="1800" dirty="0" err="1"/>
              <a:t>ідентичні</a:t>
            </a:r>
            <a:r>
              <a:rPr lang="ru-RU" sz="1800" dirty="0"/>
              <a:t> </a:t>
            </a:r>
            <a:r>
              <a:rPr lang="ru-RU" sz="1800" dirty="0" err="1"/>
              <a:t>приклади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8F7A14-6698-4E4D-955B-026D9EBA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09" y="2151693"/>
            <a:ext cx="8055980" cy="14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Типи операторів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Arithmetic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Relational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Logical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Assignment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Bitwise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Increment/Decrement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Conditional Operators</a:t>
            </a:r>
          </a:p>
          <a:p>
            <a:pPr marL="8257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Special Operators</a:t>
            </a:r>
            <a:endParaRPr lang="uk-UA" sz="1800" dirty="0"/>
          </a:p>
        </p:txBody>
      </p:sp>
      <p:pic>
        <p:nvPicPr>
          <p:cNvPr id="3074" name="Picture 2" descr="Operators in C++ - GeeksforGeeks">
            <a:extLst>
              <a:ext uri="{FF2B5EF4-FFF2-40B4-BE49-F238E27FC236}">
                <a16:creationId xmlns:a16="http://schemas.microsoft.com/office/drawing/2014/main" id="{3ADEDE22-D25E-4D62-805C-EC1FE858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9" y="1343646"/>
            <a:ext cx="6259974" cy="4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944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6-if-1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654F06-52E6-41DC-A381-043D24ED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64" y="758208"/>
            <a:ext cx="10538872" cy="60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2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7-if-1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167150-F9DA-4EA7-B99C-DD59855D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40" y="708928"/>
            <a:ext cx="7413720" cy="6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2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DFC272C-086C-4707-9DE1-0B2806AA3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0"/>
            <a:ext cx="751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0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B80A4A-16B2-4468-9220-AD649CC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34"/>
            <a:ext cx="12192000" cy="5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4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500492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Конструкція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/>
              <a:t> </a:t>
            </a:r>
            <a:r>
              <a:rPr lang="uk-UA" sz="1800" b="1" dirty="0">
                <a:highlight>
                  <a:srgbClr val="00FF00"/>
                </a:highlight>
              </a:rPr>
              <a:t>є необов'язковою</a:t>
            </a:r>
            <a:r>
              <a:rPr lang="uk-UA" sz="1800" dirty="0"/>
              <a:t>. Це означає, що якщо немає необхідності робити що-небудь при хибності твердження, дану конструкцію можна не вказувати. Наприклад, програму, яка використовує захист проти поділу на нуль, можна записати так: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5E562D-AB58-413F-9A28-AE67AD88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675" y="263322"/>
            <a:ext cx="6901570" cy="63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86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449011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Якщо</a:t>
            </a:r>
            <a:r>
              <a:rPr lang="ru-RU" sz="1800" dirty="0"/>
              <a:t> до блока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ru-RU" sz="1800" dirty="0"/>
              <a:t> </a:t>
            </a:r>
            <a:r>
              <a:rPr lang="ru-RU" sz="1800" dirty="0" err="1"/>
              <a:t>належить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одна команда, </a:t>
            </a:r>
            <a:r>
              <a:rPr lang="ru-RU" sz="1800" b="1" dirty="0">
                <a:highlight>
                  <a:srgbClr val="FF0000"/>
                </a:highlight>
              </a:rPr>
              <a:t>то </a:t>
            </a:r>
            <a:r>
              <a:rPr lang="ru-RU" sz="1800" b="1" dirty="0" err="1">
                <a:highlight>
                  <a:srgbClr val="FF0000"/>
                </a:highlight>
              </a:rPr>
              <a:t>фігурні</a:t>
            </a:r>
            <a:r>
              <a:rPr lang="ru-RU" sz="1800" b="1" dirty="0">
                <a:highlight>
                  <a:srgbClr val="FF0000"/>
                </a:highlight>
              </a:rPr>
              <a:t> дужки </a:t>
            </a:r>
            <a:r>
              <a:rPr lang="ru-RU" sz="1800" b="1" dirty="0" err="1">
                <a:highlight>
                  <a:srgbClr val="FF0000"/>
                </a:highlight>
              </a:rPr>
              <a:t>можна</a:t>
            </a:r>
            <a:r>
              <a:rPr lang="ru-RU" sz="1800" b="1" dirty="0">
                <a:highlight>
                  <a:srgbClr val="FF0000"/>
                </a:highlight>
              </a:rPr>
              <a:t> не </a:t>
            </a:r>
            <a:r>
              <a:rPr lang="ru-RU" sz="1800" b="1" dirty="0" err="1">
                <a:highlight>
                  <a:srgbClr val="FF0000"/>
                </a:highlight>
              </a:rPr>
              <a:t>вказувати</a:t>
            </a:r>
            <a:endParaRPr lang="uk-UA" sz="1800" b="1" dirty="0">
              <a:highlight>
                <a:srgbClr val="FF00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611C6-70B3-43F9-BF18-2A8D8872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5" y="428847"/>
            <a:ext cx="7701885" cy="61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26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>
                <a:highlight>
                  <a:srgbClr val="00FF00"/>
                </a:highlight>
              </a:rPr>
              <a:t>Будьте </a:t>
            </a:r>
            <a:r>
              <a:rPr lang="ru-RU" sz="1800" b="1" dirty="0" err="1">
                <a:highlight>
                  <a:srgbClr val="00FF00"/>
                </a:highlight>
              </a:rPr>
              <a:t>уважні</a:t>
            </a:r>
            <a:r>
              <a:rPr lang="ru-RU" sz="1800" dirty="0"/>
              <a:t>: оператор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/>
              <a:t> та оператор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ru-RU" sz="1800" dirty="0"/>
              <a:t> </a:t>
            </a:r>
            <a:r>
              <a:rPr lang="ru-RU" sz="1800" dirty="0" err="1"/>
              <a:t>нерозривні</a:t>
            </a:r>
            <a:r>
              <a:rPr lang="ru-RU" sz="1800" dirty="0"/>
              <a:t>! </a:t>
            </a:r>
            <a:r>
              <a:rPr lang="ru-RU" sz="1800" dirty="0" err="1"/>
              <a:t>Спроба</a:t>
            </a:r>
            <a:r>
              <a:rPr lang="ru-RU" sz="1800" dirty="0"/>
              <a:t> </a:t>
            </a:r>
            <a:r>
              <a:rPr lang="ru-RU" sz="1800" dirty="0" err="1"/>
              <a:t>вписати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ними рядок коду </a:t>
            </a:r>
            <a:r>
              <a:rPr lang="ru-RU" sz="1800" dirty="0" err="1"/>
              <a:t>призведе</a:t>
            </a:r>
            <a:r>
              <a:rPr lang="ru-RU" sz="1800" dirty="0"/>
              <a:t> до </a:t>
            </a:r>
            <a:r>
              <a:rPr lang="ru-RU" sz="1800" dirty="0" err="1"/>
              <a:t>помилки</a:t>
            </a:r>
            <a:r>
              <a:rPr lang="ru-RU" sz="1800" dirty="0"/>
              <a:t> на </a:t>
            </a:r>
            <a:r>
              <a:rPr lang="ru-RU" sz="1800" dirty="0" err="1"/>
              <a:t>етапі</a:t>
            </a:r>
            <a:r>
              <a:rPr lang="ru-RU" sz="1800" dirty="0"/>
              <a:t> </a:t>
            </a:r>
            <a:r>
              <a:rPr lang="ru-RU" sz="1800" dirty="0" err="1"/>
              <a:t>компіляції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FFB9F-C244-42C1-AB67-F3EC3120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15" y="1723890"/>
            <a:ext cx="7604567" cy="36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18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Тернарний оператор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 err="1">
                <a:highlight>
                  <a:srgbClr val="00FF00"/>
                </a:highlight>
              </a:rPr>
              <a:t>Деякі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умови</a:t>
            </a:r>
            <a:r>
              <a:rPr lang="ru-RU" sz="1800" b="1" dirty="0">
                <a:highlight>
                  <a:srgbClr val="00FF00"/>
                </a:highlight>
              </a:rPr>
              <a:t> є </a:t>
            </a:r>
            <a:r>
              <a:rPr lang="ru-RU" sz="1800" b="1" dirty="0" err="1">
                <a:highlight>
                  <a:srgbClr val="00FF00"/>
                </a:highlight>
              </a:rPr>
              <a:t>дуже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примітивними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1723DD-B6E4-4B10-9131-B6CF9620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" y="1337543"/>
            <a:ext cx="6397424" cy="223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36966A-1699-4A27-9459-F2CBA072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05" y="3270114"/>
            <a:ext cx="6824961" cy="35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99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10-ternar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C6DE9-4082-4D4A-BDAF-80AD5B4F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59" y="857691"/>
            <a:ext cx="9029280" cy="56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11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11-ternar-2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3AE9F2-F285-4B37-A637-8BC0F82E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5" y="2894"/>
            <a:ext cx="5546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Типи операторів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4098" name="Picture 2" descr="Appendix B. C++ Precedence Table and Keywords - Object-Oriented Programming  in C++, Fourth Edition [Book]">
            <a:extLst>
              <a:ext uri="{FF2B5EF4-FFF2-40B4-BE49-F238E27FC236}">
                <a16:creationId xmlns:a16="http://schemas.microsoft.com/office/drawing/2014/main" id="{6526913B-0708-42EA-A6F6-73882702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11" y="1054863"/>
            <a:ext cx="6733576" cy="53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12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Special Operators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505628-A6A3-4386-B6E9-FA64BCED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13" y="1084656"/>
            <a:ext cx="9163773" cy="53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40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482A4D-6B57-435C-A03F-CC0BFED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25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92BF9F-85DB-495D-86F6-29E1A1D0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71" y="0"/>
            <a:ext cx="506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07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Драбинка </a:t>
            </a:r>
            <a:r>
              <a:rPr lang="en-US" b="1" dirty="0"/>
              <a:t>if — else if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000750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ми маємо написати програму для обліку грошової знижки, залежно від суми. Наприклад, якщо покупець придбав товару на суму більшу ніж 100 грн., він отримує знижку 5%. Більше ніж 500 грн. — 10%, і, нарешті, більше ніж 1000 грн. — 25%. Додаток має видати суму, яку має сплатити покупець, якщо останній отримав знижку.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7AA167-ADDE-43C5-ADB5-77D6593E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-1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96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13-nested-if-2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84063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Вивід</a:t>
            </a:r>
            <a:r>
              <a:rPr lang="ru-RU" sz="1800" dirty="0"/>
              <a:t>: </a:t>
            </a:r>
            <a:r>
              <a:rPr lang="ru-RU" sz="1800" dirty="0" err="1"/>
              <a:t>по-перше</a:t>
            </a:r>
            <a:r>
              <a:rPr lang="ru-RU" sz="1800" dirty="0"/>
              <a:t>, ми </a:t>
            </a:r>
            <a:r>
              <a:rPr lang="ru-RU" sz="1800" dirty="0" err="1"/>
              <a:t>з'ясували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оператор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ru-RU" sz="1800" dirty="0"/>
              <a:t> </a:t>
            </a:r>
            <a:r>
              <a:rPr lang="ru-RU" sz="1800" dirty="0" err="1"/>
              <a:t>належить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до </a:t>
            </a:r>
            <a:r>
              <a:rPr lang="ru-RU" sz="1800" dirty="0" err="1"/>
              <a:t>останнього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/>
              <a:t>. </a:t>
            </a:r>
            <a:r>
              <a:rPr lang="ru-RU" sz="1800" dirty="0" err="1"/>
              <a:t>По-друге</a:t>
            </a:r>
            <a:r>
              <a:rPr lang="ru-RU" sz="1800" dirty="0"/>
              <a:t>, </a:t>
            </a:r>
            <a:r>
              <a:rPr lang="ru-RU" sz="1800" dirty="0" err="1"/>
              <a:t>прийшли</a:t>
            </a:r>
            <a:r>
              <a:rPr lang="en-US" sz="1800" dirty="0"/>
              <a:t> </a:t>
            </a:r>
            <a:r>
              <a:rPr lang="ru-RU" sz="1800" dirty="0"/>
              <a:t>до того, </a:t>
            </a:r>
            <a:r>
              <a:rPr lang="ru-RU" sz="1800" dirty="0" err="1"/>
              <a:t>що</a:t>
            </a:r>
            <a:r>
              <a:rPr lang="ru-RU" sz="1800" dirty="0"/>
              <a:t> й </a:t>
            </a:r>
            <a:r>
              <a:rPr lang="ru-RU" sz="1800" dirty="0" err="1"/>
              <a:t>ця</a:t>
            </a:r>
            <a:r>
              <a:rPr lang="ru-RU" sz="1800" dirty="0"/>
              <a:t> </a:t>
            </a:r>
            <a:r>
              <a:rPr lang="ru-RU" sz="1800" dirty="0" err="1"/>
              <a:t>реалізація</a:t>
            </a:r>
            <a:r>
              <a:rPr lang="ru-RU" sz="1800" dirty="0"/>
              <a:t> </a:t>
            </a:r>
            <a:r>
              <a:rPr lang="ru-RU" sz="1800" dirty="0" err="1"/>
              <a:t>програми</a:t>
            </a:r>
            <a:r>
              <a:rPr lang="ru-RU" sz="1800" dirty="0"/>
              <a:t> нас не </a:t>
            </a:r>
            <a:r>
              <a:rPr lang="ru-RU" sz="1800" dirty="0" err="1"/>
              <a:t>влаштовує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E8BFF3-CC1C-4E2D-A12C-68EBE377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642" y="2894"/>
            <a:ext cx="5125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78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14-nested-if-3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044405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Уважно проаналізувавши цей приклад, ви помітите, що кожен наступний </a:t>
            </a:r>
            <a:r>
              <a:rPr lang="en-US" sz="1800" dirty="0"/>
              <a:t>if </a:t>
            </a:r>
            <a:r>
              <a:rPr lang="uk-UA" sz="1800" dirty="0"/>
              <a:t>може виконатися тільки в тому випадку, якщо не виконався його «попередник», тому що він розташований усередині конструкції </a:t>
            </a:r>
            <a:r>
              <a:rPr lang="en-US" sz="1800" dirty="0"/>
              <a:t>else </a:t>
            </a:r>
            <a:r>
              <a:rPr lang="uk-UA" sz="1800" dirty="0"/>
              <a:t>останнього.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Отже, ми нарешті знайшли оптимальний код реалізації.</a:t>
            </a:r>
            <a:r>
              <a:rPr lang="en-US" sz="1800" dirty="0"/>
              <a:t> </a:t>
            </a:r>
            <a:r>
              <a:rPr lang="uk-UA" sz="1800" dirty="0"/>
              <a:t>Структура, яку ми щойно створили, називається «драбинка»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 else if</a:t>
            </a:r>
            <a:r>
              <a:rPr lang="en-US" sz="1800" dirty="0"/>
              <a:t>, </a:t>
            </a:r>
            <a:r>
              <a:rPr lang="uk-UA" sz="1800" dirty="0"/>
              <a:t>тому що умови в ній розташовуються у вигляді драбинки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46A843-283C-4376-906D-7C41A864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075" y="-1"/>
            <a:ext cx="382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22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15-nested-final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338348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 попередньому розділі уроку прозвучало правило: якщо до блока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/>
              <a:t> </a:t>
            </a:r>
            <a:r>
              <a:rPr lang="uk-UA" sz="1800" dirty="0"/>
              <a:t>належить тільки одна команда, то фігурні дужки можна не вказувати. Справа в тому, що конструкція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/>
              <a:t> else </a:t>
            </a:r>
            <a:r>
              <a:rPr lang="uk-UA" sz="1800" dirty="0"/>
              <a:t>вважається однією цільною командною структурою. Відповідно, якщо всередині деяких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/>
              <a:t> </a:t>
            </a:r>
            <a:r>
              <a:rPr lang="uk-UA" sz="1800" dirty="0"/>
              <a:t>немає нічого крім вкладеної конструкції, фігурні дужки таких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/>
              <a:t> </a:t>
            </a:r>
            <a:r>
              <a:rPr lang="uk-UA" sz="1800" dirty="0"/>
              <a:t>можна опустити: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38927-D4C9-4501-BDBD-9C07475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42" y="-1"/>
            <a:ext cx="4567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quest.cpp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7589134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/>
              <a:t>Постановка задачі </a:t>
            </a:r>
            <a:r>
              <a:rPr lang="uk-UA" sz="1800" dirty="0"/>
              <a:t>(не для великих хлопчиків) 😆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Ви, звичайно, знайомі з таким жанром ігор як квест. Герой такої гри має виконувати різні завдання, відповідати на питання, приймати рішення, від яких залежить результат гри. Ми з вами спробуємо зараз створити так званий текстовий квест (квест без графіки). Наше завдання — пропонувати герою варіанти дій, і залежно від його вибору, будувати ситуацію.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B72FA4-8DBD-4DC3-BB53-7682E1C2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053" y="-1"/>
            <a:ext cx="370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9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Постановка </a:t>
            </a:r>
            <a:r>
              <a:rPr lang="ru-RU" sz="1800" dirty="0" err="1"/>
              <a:t>задачі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На </a:t>
            </a:r>
            <a:r>
              <a:rPr lang="ru-RU" sz="1800" dirty="0" err="1"/>
              <a:t>площині</a:t>
            </a:r>
            <a:r>
              <a:rPr lang="ru-RU" sz="1800" dirty="0"/>
              <a:t> </a:t>
            </a:r>
            <a:r>
              <a:rPr lang="ru-RU" sz="1800" dirty="0" err="1"/>
              <a:t>намальовано</a:t>
            </a:r>
            <a:r>
              <a:rPr lang="ru-RU" sz="1800" dirty="0"/>
              <a:t> </a:t>
            </a:r>
            <a:r>
              <a:rPr lang="ru-RU" sz="1800" dirty="0" err="1"/>
              <a:t>кільце</a:t>
            </a:r>
            <a:r>
              <a:rPr lang="ru-RU" sz="1800" dirty="0"/>
              <a:t> з центром у </a:t>
            </a:r>
            <a:r>
              <a:rPr lang="ru-RU" sz="1800" dirty="0" err="1"/>
              <a:t>точці</a:t>
            </a:r>
            <a:r>
              <a:rPr lang="ru-RU" sz="1800" dirty="0"/>
              <a:t> (X0, y0) і </a:t>
            </a:r>
            <a:r>
              <a:rPr lang="ru-RU" sz="1800" dirty="0" err="1"/>
              <a:t>радіусами</a:t>
            </a:r>
            <a:r>
              <a:rPr lang="ru-RU" sz="1800" dirty="0"/>
              <a:t> r1&lt;r2. На </a:t>
            </a:r>
            <a:r>
              <a:rPr lang="ru-RU" sz="1800" dirty="0" err="1"/>
              <a:t>цій</a:t>
            </a:r>
            <a:r>
              <a:rPr lang="ru-RU" sz="1800" dirty="0"/>
              <a:t> </a:t>
            </a:r>
            <a:r>
              <a:rPr lang="ru-RU" sz="1800" dirty="0" err="1"/>
              <a:t>самій</a:t>
            </a:r>
            <a:r>
              <a:rPr lang="ru-RU" sz="1800" dirty="0"/>
              <a:t> </a:t>
            </a:r>
            <a:r>
              <a:rPr lang="ru-RU" sz="1800" dirty="0" err="1"/>
              <a:t>площині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дана точка з координатами (x, y).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визначити</a:t>
            </a:r>
            <a:r>
              <a:rPr lang="ru-RU" sz="1800" dirty="0"/>
              <a:t>,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належить</a:t>
            </a:r>
            <a:r>
              <a:rPr lang="ru-RU" sz="1800" dirty="0"/>
              <a:t> </a:t>
            </a:r>
            <a:r>
              <a:rPr lang="ru-RU" sz="1800" dirty="0" err="1"/>
              <a:t>ця</a:t>
            </a:r>
            <a:r>
              <a:rPr lang="ru-RU" sz="1800" dirty="0"/>
              <a:t> точка </a:t>
            </a:r>
            <a:r>
              <a:rPr lang="ru-RU" sz="1800" dirty="0" err="1"/>
              <a:t>кільцю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DE2A28-D4CE-4FF2-ACF2-F81D0EF9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3" y="2638088"/>
            <a:ext cx="3096057" cy="30865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02765F-24C3-41AA-BCE6-C69275E8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52" y="2469518"/>
            <a:ext cx="4341060" cy="39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9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en-US" b="1" dirty="0"/>
              <a:t>17-circle-2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94340F-2B37-4822-9231-6A13D316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8" y="0"/>
            <a:ext cx="5818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7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Арефметичні</a:t>
            </a:r>
            <a:r>
              <a:rPr lang="uk-UA" b="1" dirty="0"/>
              <a:t> операції з числами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це</a:t>
            </a:r>
            <a:r>
              <a:rPr lang="ru-RU" sz="1800" dirty="0"/>
              <a:t> </a:t>
            </a:r>
            <a:r>
              <a:rPr lang="ru-RU" sz="1800" dirty="0" err="1"/>
              <a:t>операції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дозволяють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</a:t>
            </a:r>
            <a:r>
              <a:rPr lang="ru-RU" sz="1800" dirty="0" err="1"/>
              <a:t>арифметичні</a:t>
            </a:r>
            <a:r>
              <a:rPr lang="ru-RU" sz="1800" dirty="0"/>
              <a:t> </a:t>
            </a:r>
            <a:r>
              <a:rPr lang="ru-RU" sz="1800" dirty="0" err="1"/>
              <a:t>дії</a:t>
            </a:r>
            <a:r>
              <a:rPr lang="ru-RU" sz="1800" dirty="0"/>
              <a:t> над </a:t>
            </a:r>
            <a:r>
              <a:rPr lang="ru-RU" sz="1800" dirty="0" err="1"/>
              <a:t>даними</a:t>
            </a:r>
            <a:endParaRPr lang="ru-RU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9A83D8-0876-46E6-9FD8-29A54466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18" y="1478666"/>
            <a:ext cx="6215364" cy="5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74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calculator.cpp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4C49CF-5CFB-4588-9697-42B330D9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739" y="-1"/>
            <a:ext cx="363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1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Структура множинного вибору </a:t>
            </a:r>
            <a:r>
              <a:rPr lang="en-US" b="1" dirty="0"/>
              <a:t>switch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62313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 err="1"/>
              <a:t>Ще</a:t>
            </a:r>
            <a:r>
              <a:rPr lang="ru-RU" sz="1800" dirty="0"/>
              <a:t> один оператор </a:t>
            </a:r>
            <a:r>
              <a:rPr lang="ru-RU" sz="1800" dirty="0" err="1"/>
              <a:t>вибору</a:t>
            </a:r>
            <a:r>
              <a:rPr lang="ru-RU" sz="1800" dirty="0"/>
              <a:t> — оператор </a:t>
            </a:r>
            <a:r>
              <a:rPr lang="ru-RU" sz="1800" b="1" dirty="0" err="1">
                <a:highlight>
                  <a:srgbClr val="00FF00"/>
                </a:highlight>
              </a:rPr>
              <a:t>switch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Уявіть, що необхідно написати програму, у якій використовується </a:t>
            </a:r>
            <a:r>
              <a:rPr lang="uk-UA" sz="1800" b="1" dirty="0">
                <a:highlight>
                  <a:srgbClr val="00FF00"/>
                </a:highlight>
              </a:rPr>
              <a:t>меню</a:t>
            </a:r>
            <a:r>
              <a:rPr lang="uk-UA" sz="1800" dirty="0"/>
              <a:t>, що складається з п’яти пунктів. Наприклад, маленький додаток для малюків, який вміє складати, віднімати тощо. Можна реалізувати обробку вибору за допомогою драбинки </a:t>
            </a:r>
            <a:r>
              <a:rPr lang="en-US" sz="1800" b="1" dirty="0"/>
              <a:t>if else if</a:t>
            </a:r>
            <a:r>
              <a:rPr lang="en-US" sz="1800" dirty="0"/>
              <a:t>, </a:t>
            </a:r>
            <a:r>
              <a:rPr lang="uk-UA" sz="1800" dirty="0"/>
              <a:t>ось так: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19-switch-intro.cpp</a:t>
            </a:r>
            <a:endParaRPr lang="uk-UA" sz="18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B17C2E-7FC2-465D-AF15-34DFB266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14" y="-1"/>
            <a:ext cx="3230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46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8F762DE-4916-4615-8478-41FE0D34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9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 err="1"/>
              <a:t>Загальний</a:t>
            </a:r>
            <a:r>
              <a:rPr lang="ru-RU" b="1" dirty="0"/>
              <a:t> синтаксис і принцип </a:t>
            </a:r>
            <a:r>
              <a:rPr lang="ru-RU" b="1" dirty="0" err="1"/>
              <a:t>дії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8965403" cy="6000307"/>
          </a:xfrm>
        </p:spPr>
        <p:txBody>
          <a:bodyPr>
            <a:normAutofit lnSpcReduction="10000"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_Давайте проаналізуємо цю форму запису: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</a:t>
            </a:r>
            <a:r>
              <a:rPr lang="uk-UA" sz="1800" b="1" dirty="0"/>
              <a:t>Вираз</a:t>
            </a:r>
            <a:r>
              <a:rPr lang="uk-UA" sz="1800" dirty="0"/>
              <a:t> — ті дані, які необхідно перевірити на відповідність. Тут може вказуватися </a:t>
            </a:r>
            <a:r>
              <a:rPr lang="uk-UA" sz="1800" b="1" dirty="0">
                <a:highlight>
                  <a:srgbClr val="00FF00"/>
                </a:highlight>
              </a:rPr>
              <a:t>змінна</a:t>
            </a:r>
            <a:r>
              <a:rPr lang="uk-UA" sz="1800" dirty="0"/>
              <a:t> (але тільки типу </a:t>
            </a:r>
            <a:r>
              <a:rPr lang="en-US" sz="1800" b="1" dirty="0">
                <a:highlight>
                  <a:srgbClr val="00FF00"/>
                </a:highlight>
              </a:rPr>
              <a:t>char</a:t>
            </a:r>
            <a:r>
              <a:rPr lang="en-US" sz="1800" dirty="0"/>
              <a:t> </a:t>
            </a:r>
            <a:r>
              <a:rPr lang="uk-UA" sz="1800" dirty="0"/>
              <a:t>або </a:t>
            </a:r>
            <a:r>
              <a:rPr lang="uk-UA" sz="1800" b="1" dirty="0" err="1">
                <a:highlight>
                  <a:srgbClr val="00FF00"/>
                </a:highlight>
              </a:rPr>
              <a:t>цілочисельна</a:t>
            </a:r>
            <a:r>
              <a:rPr lang="uk-UA" sz="1800" dirty="0"/>
              <a:t>) або </a:t>
            </a:r>
            <a:r>
              <a:rPr lang="uk-UA" sz="1800" b="1" dirty="0">
                <a:highlight>
                  <a:srgbClr val="00FF00"/>
                </a:highlight>
              </a:rPr>
              <a:t>вираз</a:t>
            </a:r>
            <a:r>
              <a:rPr lang="uk-UA" sz="1800" dirty="0"/>
              <a:t>, результатом якого є </a:t>
            </a:r>
            <a:r>
              <a:rPr lang="uk-UA" sz="1800" dirty="0" err="1"/>
              <a:t>цілочисельні</a:t>
            </a:r>
            <a:r>
              <a:rPr lang="uk-UA" sz="1800" dirty="0"/>
              <a:t> дані.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2. </a:t>
            </a:r>
            <a:r>
              <a:rPr lang="en-US" sz="1800" b="1" dirty="0"/>
              <a:t>case </a:t>
            </a:r>
            <a:r>
              <a:rPr lang="uk-UA" sz="1800" b="1" dirty="0"/>
              <a:t>Значення1</a:t>
            </a:r>
            <a:r>
              <a:rPr lang="uk-UA" sz="1800" dirty="0"/>
              <a:t>, </a:t>
            </a:r>
            <a:r>
              <a:rPr lang="en-US" sz="1800" b="1" dirty="0"/>
              <a:t>case </a:t>
            </a:r>
            <a:r>
              <a:rPr lang="uk-UA" sz="1800" b="1" dirty="0"/>
              <a:t>значення2</a:t>
            </a:r>
            <a:r>
              <a:rPr lang="uk-UA" sz="1800" dirty="0"/>
              <a:t>, </a:t>
            </a:r>
            <a:r>
              <a:rPr lang="en-US" sz="1800" b="1" dirty="0"/>
              <a:t>case</a:t>
            </a:r>
            <a:r>
              <a:rPr lang="en-US" sz="1800" dirty="0"/>
              <a:t> </a:t>
            </a:r>
            <a:r>
              <a:rPr lang="uk-UA" sz="1800" b="1" dirty="0"/>
              <a:t>значення3</a:t>
            </a:r>
            <a:r>
              <a:rPr lang="uk-UA" sz="1800" dirty="0"/>
              <a:t> — </a:t>
            </a:r>
            <a:r>
              <a:rPr lang="ru-RU" sz="1800" b="1" dirty="0">
                <a:highlight>
                  <a:srgbClr val="00FF00"/>
                </a:highlight>
              </a:rPr>
              <a:t>ц</a:t>
            </a:r>
            <a:r>
              <a:rPr lang="uk-UA" sz="1800" b="1" dirty="0" err="1">
                <a:highlight>
                  <a:srgbClr val="00FF00"/>
                </a:highlight>
              </a:rPr>
              <a:t>ілочисельні</a:t>
            </a:r>
            <a:r>
              <a:rPr lang="uk-UA" sz="1800" b="1" dirty="0">
                <a:highlight>
                  <a:srgbClr val="00FF00"/>
                </a:highlight>
              </a:rPr>
              <a:t> </a:t>
            </a:r>
            <a:r>
              <a:rPr lang="uk-UA" sz="1800" dirty="0"/>
              <a:t>або </a:t>
            </a:r>
            <a:r>
              <a:rPr lang="uk-UA" sz="1800" b="1" dirty="0">
                <a:highlight>
                  <a:srgbClr val="00FF00"/>
                </a:highlight>
              </a:rPr>
              <a:t>символьні</a:t>
            </a:r>
            <a:r>
              <a:rPr lang="uk-UA" sz="1800" dirty="0"/>
              <a:t> постійні значення, з якими звіряється вираз.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3. Дія1, дія2, дія3  — дії, які мають виконатися, якщо значення виразу збігається зі значенням </a:t>
            </a:r>
            <a:r>
              <a:rPr lang="en-US" sz="1800" dirty="0"/>
              <a:t>case.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4. </a:t>
            </a:r>
            <a:r>
              <a:rPr lang="uk-UA" sz="1800" dirty="0"/>
              <a:t>Якщо стався збіг і </a:t>
            </a:r>
            <a:r>
              <a:rPr lang="uk-UA" sz="1800" dirty="0" err="1"/>
              <a:t>безберешкодно</a:t>
            </a:r>
            <a:r>
              <a:rPr lang="uk-UA" sz="1800" dirty="0"/>
              <a:t> виповнилася дія, пов'язана з </a:t>
            </a:r>
            <a:r>
              <a:rPr lang="en-US" sz="1800" dirty="0"/>
              <a:t>case, </a:t>
            </a:r>
            <a:r>
              <a:rPr lang="uk-UA" sz="1800" dirty="0"/>
              <a:t>що збігся, </a:t>
            </a:r>
            <a:r>
              <a:rPr lang="en-US" sz="1800" dirty="0" err="1"/>
              <a:t>swit</a:t>
            </a:r>
            <a:r>
              <a:rPr lang="uk-UA" sz="1800" dirty="0"/>
              <a:t>с</a:t>
            </a:r>
            <a:r>
              <a:rPr lang="en-US" sz="1800" dirty="0"/>
              <a:t>h </a:t>
            </a:r>
            <a:r>
              <a:rPr lang="uk-UA" sz="1800" dirty="0"/>
              <a:t>закінчує свою роботу і програма переходить на наступний рядок після закриття фігурної дужки оператора </a:t>
            </a:r>
            <a:r>
              <a:rPr lang="en-US" sz="1800" dirty="0"/>
              <a:t>switch. </a:t>
            </a:r>
            <a:r>
              <a:rPr lang="uk-UA" sz="1800" dirty="0"/>
              <a:t>За цю функцію відповідає оператор </a:t>
            </a:r>
            <a:r>
              <a:rPr lang="en-US" sz="1800" b="1" dirty="0">
                <a:highlight>
                  <a:srgbClr val="00FF00"/>
                </a:highlight>
              </a:rPr>
              <a:t>break</a:t>
            </a:r>
            <a:r>
              <a:rPr lang="en-US" sz="1800" dirty="0"/>
              <a:t>, </a:t>
            </a:r>
            <a:r>
              <a:rPr lang="uk-UA" sz="1800" dirty="0"/>
              <a:t>саме </a:t>
            </a:r>
            <a:r>
              <a:rPr lang="uk-UA" sz="1800" b="1" dirty="0">
                <a:highlight>
                  <a:srgbClr val="00FF00"/>
                </a:highlight>
              </a:rPr>
              <a:t>він зупиняє виконання </a:t>
            </a:r>
            <a:r>
              <a:rPr lang="en-US" sz="1800" b="1" dirty="0">
                <a:highlight>
                  <a:srgbClr val="00FF00"/>
                </a:highlight>
              </a:rPr>
              <a:t>switch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5. </a:t>
            </a:r>
            <a:r>
              <a:rPr lang="uk-UA" sz="1800" dirty="0"/>
              <a:t>Якщо під час аналізу збігів не відбулося, спрацьовує секція </a:t>
            </a:r>
            <a:r>
              <a:rPr lang="en-US" sz="1800" b="1" dirty="0">
                <a:highlight>
                  <a:srgbClr val="00FF00"/>
                </a:highlight>
              </a:rPr>
              <a:t>default</a:t>
            </a:r>
            <a:r>
              <a:rPr lang="en-US" sz="1800" dirty="0"/>
              <a:t> </a:t>
            </a:r>
            <a:r>
              <a:rPr lang="uk-UA" sz="1800" dirty="0"/>
              <a:t>і виконується </a:t>
            </a:r>
            <a:r>
              <a:rPr lang="uk-UA" sz="1800" b="1" dirty="0" err="1">
                <a:highlight>
                  <a:srgbClr val="00FF00"/>
                </a:highlight>
              </a:rPr>
              <a:t>дія_за_замовчуванням</a:t>
            </a:r>
            <a:r>
              <a:rPr lang="uk-UA" sz="1800" dirty="0"/>
              <a:t>. Оператор </a:t>
            </a:r>
            <a:r>
              <a:rPr lang="en-US" sz="1800" dirty="0"/>
              <a:t>default </a:t>
            </a:r>
            <a:r>
              <a:rPr lang="uk-UA" sz="1800" dirty="0"/>
              <a:t>є аналогом оператора </a:t>
            </a:r>
            <a:r>
              <a:rPr lang="en-US" sz="1800" dirty="0"/>
              <a:t>else.</a:t>
            </a:r>
            <a:endParaRPr lang="uk-UA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F2BAF1-7E46-4620-BA6F-7C711E5C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403" y="1118865"/>
            <a:ext cx="3057952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10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20-switch.cpp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533DE6-3626-4C3D-A416-9CB22ACE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784" y="-1"/>
            <a:ext cx="295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4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Оператор </a:t>
            </a:r>
            <a:r>
              <a:rPr lang="ru-RU" sz="1800" b="1" dirty="0" err="1"/>
              <a:t>switch</a:t>
            </a:r>
            <a:r>
              <a:rPr lang="ru-RU" sz="1800" dirty="0"/>
              <a:t> </a:t>
            </a:r>
            <a:r>
              <a:rPr lang="ru-RU" sz="1800" dirty="0" err="1"/>
              <a:t>досить</a:t>
            </a:r>
            <a:r>
              <a:rPr lang="ru-RU" sz="1800" dirty="0"/>
              <a:t> </a:t>
            </a:r>
            <a:r>
              <a:rPr lang="ru-RU" sz="1800" dirty="0" err="1"/>
              <a:t>простий</a:t>
            </a:r>
            <a:r>
              <a:rPr lang="ru-RU" sz="1800" dirty="0"/>
              <a:t> у </a:t>
            </a:r>
            <a:r>
              <a:rPr lang="ru-RU" sz="1800" dirty="0" err="1"/>
              <a:t>використанні</a:t>
            </a:r>
            <a:r>
              <a:rPr lang="ru-RU" sz="1800" dirty="0"/>
              <a:t>, </a:t>
            </a:r>
            <a:r>
              <a:rPr lang="ru-RU" sz="1800" dirty="0" err="1"/>
              <a:t>проте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знати </a:t>
            </a:r>
            <a:r>
              <a:rPr lang="ru-RU" sz="1800" dirty="0" err="1"/>
              <a:t>деякі</a:t>
            </a:r>
            <a:r>
              <a:rPr lang="ru-RU" sz="1800" dirty="0"/>
              <a:t> </a:t>
            </a:r>
            <a:r>
              <a:rPr lang="ru-RU" sz="1800" dirty="0" err="1"/>
              <a:t>особливості</a:t>
            </a:r>
            <a:r>
              <a:rPr lang="ru-RU" sz="1800" dirty="0"/>
              <a:t>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роботи</a:t>
            </a:r>
            <a:r>
              <a:rPr lang="ru-RU" sz="1800" dirty="0"/>
              <a:t>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1. Якщо в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sz="1800" dirty="0"/>
              <a:t> </a:t>
            </a:r>
            <a:r>
              <a:rPr lang="uk-UA" sz="1800" dirty="0"/>
              <a:t>використовуються символьні значення, вони мають бути вказані в одинарних лапках, якщо </a:t>
            </a:r>
            <a:r>
              <a:rPr lang="uk-UA" sz="1800" dirty="0" err="1"/>
              <a:t>цілочисельні</a:t>
            </a:r>
            <a:r>
              <a:rPr lang="uk-UA" sz="1800" dirty="0"/>
              <a:t>, то без лапок.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2. Оператор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default</a:t>
            </a:r>
            <a:r>
              <a:rPr lang="en-US" sz="1800" dirty="0"/>
              <a:t> </a:t>
            </a:r>
            <a:r>
              <a:rPr lang="uk-UA" sz="1800" dirty="0"/>
              <a:t>може розташовуватися в будь-якому місці системи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1800" dirty="0"/>
              <a:t>, </a:t>
            </a:r>
            <a:r>
              <a:rPr lang="uk-UA" sz="1800" dirty="0"/>
              <a:t>виконуватися він усе одно буде в тому випадку, якщо немає жодного збігу. Однак </a:t>
            </a:r>
            <a:r>
              <a:rPr lang="uk-UA" sz="1800" b="1" dirty="0">
                <a:highlight>
                  <a:srgbClr val="00FF00"/>
                </a:highlight>
              </a:rPr>
              <a:t>правилом «хорошого тону» </a:t>
            </a:r>
            <a:r>
              <a:rPr lang="uk-UA" sz="1800" dirty="0"/>
              <a:t>є вказувати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default</a:t>
            </a:r>
            <a:r>
              <a:rPr lang="en-US" sz="1800" dirty="0"/>
              <a:t> </a:t>
            </a:r>
            <a:r>
              <a:rPr lang="uk-UA" sz="1800" dirty="0"/>
              <a:t>у кінці всієї конструкції</a:t>
            </a:r>
            <a:r>
              <a:rPr lang="en-US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DE196C-28E1-4E6F-86DF-537BB6CD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33" y="3210158"/>
            <a:ext cx="362953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0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3.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/>
              <a:t>останнього</a:t>
            </a:r>
            <a:r>
              <a:rPr lang="ru-RU" sz="1800" dirty="0"/>
              <a:t> оператора в списку (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ru-RU" sz="1800" dirty="0"/>
              <a:t>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default</a:t>
            </a:r>
            <a:r>
              <a:rPr lang="ru-RU" sz="1800" dirty="0"/>
              <a:t>) оператор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не </a:t>
            </a:r>
            <a:r>
              <a:rPr lang="ru-RU" sz="1800" dirty="0" err="1"/>
              <a:t>вказувати</a:t>
            </a:r>
            <a:r>
              <a:rPr lang="ru-RU" sz="1800" dirty="0"/>
              <a:t>.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3F44A4-FAEC-4189-A129-C81B6546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428471"/>
            <a:ext cx="6735115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4. Оператор </a:t>
            </a:r>
            <a:r>
              <a:rPr lang="ru-RU" sz="1800" b="1" dirty="0" err="1"/>
              <a:t>default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взагалі</a:t>
            </a:r>
            <a:r>
              <a:rPr lang="ru-RU" sz="1800" dirty="0"/>
              <a:t> не </a:t>
            </a:r>
            <a:r>
              <a:rPr lang="ru-RU" sz="1800" dirty="0" err="1"/>
              <a:t>вказувати</a:t>
            </a:r>
            <a:r>
              <a:rPr lang="ru-RU" sz="1800" dirty="0"/>
              <a:t> — </a:t>
            </a:r>
            <a:r>
              <a:rPr lang="ru-RU" sz="1800" dirty="0" err="1"/>
              <a:t>якщо</a:t>
            </a:r>
            <a:r>
              <a:rPr lang="ru-RU" sz="1800" dirty="0"/>
              <a:t> не </a:t>
            </a:r>
            <a:r>
              <a:rPr lang="ru-RU" sz="1800" dirty="0" err="1"/>
              <a:t>знайдеться</a:t>
            </a:r>
            <a:r>
              <a:rPr lang="ru-RU" sz="1800" dirty="0"/>
              <a:t> </a:t>
            </a:r>
            <a:r>
              <a:rPr lang="ru-RU" sz="1800" dirty="0" err="1"/>
              <a:t>збігів</a:t>
            </a:r>
            <a:r>
              <a:rPr lang="ru-RU" sz="1800" dirty="0"/>
              <a:t>, просто </a:t>
            </a:r>
            <a:r>
              <a:rPr lang="ru-RU" sz="1800" dirty="0" err="1"/>
              <a:t>нічого</a:t>
            </a:r>
            <a:r>
              <a:rPr lang="ru-RU" sz="1800" dirty="0"/>
              <a:t> не </a:t>
            </a:r>
            <a:r>
              <a:rPr lang="ru-RU" sz="1800" dirty="0" err="1"/>
              <a:t>відбудеться</a:t>
            </a:r>
            <a:r>
              <a:rPr lang="ru-RU" sz="1800" dirty="0"/>
              <a:t>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5. У </a:t>
            </a:r>
            <a:r>
              <a:rPr lang="ru-RU" sz="1800" dirty="0" err="1"/>
              <a:t>разі</a:t>
            </a:r>
            <a:r>
              <a:rPr lang="ru-RU" sz="1800" dirty="0"/>
              <a:t>, </a:t>
            </a:r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необхідно</a:t>
            </a:r>
            <a:r>
              <a:rPr lang="ru-RU" sz="1800" dirty="0"/>
              <a:t> </a:t>
            </a:r>
            <a:r>
              <a:rPr lang="ru-RU" sz="1800" dirty="0" err="1"/>
              <a:t>виконувати</a:t>
            </a:r>
            <a:r>
              <a:rPr lang="ru-RU" sz="1800" dirty="0"/>
              <a:t> той </a:t>
            </a:r>
            <a:r>
              <a:rPr lang="ru-RU" sz="1800" dirty="0" err="1"/>
              <a:t>самий</a:t>
            </a:r>
            <a:r>
              <a:rPr lang="ru-RU" sz="1800" dirty="0"/>
              <a:t> </a:t>
            </a:r>
            <a:r>
              <a:rPr lang="ru-RU" sz="1800" dirty="0" err="1"/>
              <a:t>набір</a:t>
            </a:r>
            <a:r>
              <a:rPr lang="ru-RU" sz="1800" dirty="0"/>
              <a:t> </a:t>
            </a:r>
            <a:r>
              <a:rPr lang="ru-RU" sz="1800" dirty="0" err="1"/>
              <a:t>дій</a:t>
            </a:r>
            <a:r>
              <a:rPr lang="ru-RU" sz="1800" dirty="0"/>
              <a:t> для </a:t>
            </a:r>
            <a:r>
              <a:rPr lang="ru-RU" sz="1800" dirty="0" err="1"/>
              <a:t>різних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 </a:t>
            </a:r>
            <a:r>
              <a:rPr lang="ru-RU" sz="1800" dirty="0" err="1"/>
              <a:t>виразу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перевіряється</a:t>
            </a:r>
            <a:r>
              <a:rPr lang="ru-RU" sz="1800" dirty="0"/>
              <a:t>, </a:t>
            </a:r>
            <a:r>
              <a:rPr lang="ru-RU" sz="1800" b="1" dirty="0" err="1">
                <a:highlight>
                  <a:srgbClr val="00FF00"/>
                </a:highlight>
              </a:rPr>
              <a:t>можна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записати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кілька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міток</a:t>
            </a:r>
            <a:r>
              <a:rPr lang="ru-RU" sz="1800" b="1" dirty="0">
                <a:highlight>
                  <a:srgbClr val="00FF00"/>
                </a:highlight>
              </a:rPr>
              <a:t> </a:t>
            </a:r>
            <a:r>
              <a:rPr lang="ru-RU" sz="1800" b="1" dirty="0" err="1">
                <a:highlight>
                  <a:srgbClr val="00FF00"/>
                </a:highlight>
              </a:rPr>
              <a:t>поспіль</a:t>
            </a:r>
            <a:r>
              <a:rPr lang="ru-RU" sz="1800" dirty="0"/>
              <a:t>. </a:t>
            </a:r>
            <a:r>
              <a:rPr lang="ru-RU" sz="1800" dirty="0" err="1"/>
              <a:t>Розглянемо</a:t>
            </a:r>
            <a:r>
              <a:rPr lang="ru-RU" sz="1800" dirty="0"/>
              <a:t> приклад </a:t>
            </a:r>
            <a:r>
              <a:rPr lang="ru-RU" sz="1800" dirty="0" err="1"/>
              <a:t>програми</a:t>
            </a:r>
            <a:r>
              <a:rPr lang="ru-RU" sz="1800" dirty="0"/>
              <a:t>, яка переводить систему </a:t>
            </a:r>
            <a:r>
              <a:rPr lang="ru-RU" sz="1800" dirty="0" err="1"/>
              <a:t>літерних</a:t>
            </a:r>
            <a:r>
              <a:rPr lang="ru-RU" sz="1800" dirty="0"/>
              <a:t> </a:t>
            </a:r>
            <a:r>
              <a:rPr lang="ru-RU" sz="1800" dirty="0" err="1"/>
              <a:t>оцінок</a:t>
            </a:r>
            <a:r>
              <a:rPr lang="ru-RU" sz="1800" dirty="0"/>
              <a:t> у </a:t>
            </a:r>
            <a:r>
              <a:rPr lang="ru-RU" sz="1800" dirty="0" err="1"/>
              <a:t>цифрові</a:t>
            </a:r>
            <a:r>
              <a:rPr lang="ru-RU" sz="1800" dirty="0"/>
              <a:t>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04BB1-A0B3-4506-9DC3-EFA308C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13" y="1400215"/>
            <a:ext cx="212437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84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21-switch-skips.cpp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A2566C-5778-4AE8-ACD5-DE2D4F55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24" y="-1"/>
            <a:ext cx="313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1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Поширена помилка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57692"/>
            <a:ext cx="6736466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Якщо випадково пропустити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sz="1800" dirty="0"/>
              <a:t> </a:t>
            </a:r>
            <a:r>
              <a:rPr lang="uk-UA" sz="1800" dirty="0"/>
              <a:t>у будь-якому блоці </a:t>
            </a:r>
            <a:r>
              <a:rPr lang="en-US" sz="1800" dirty="0"/>
              <a:t>case, </a:t>
            </a:r>
            <a:r>
              <a:rPr lang="uk-UA" sz="1800" dirty="0"/>
              <a:t>окрім останнього, і цей блок надалі відпрацює, то виконання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1800" dirty="0"/>
              <a:t> </a:t>
            </a:r>
            <a:r>
              <a:rPr lang="uk-UA" sz="1800" dirty="0"/>
              <a:t>не зупиниться. Той блок оператора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lang="en-US" sz="1800" dirty="0"/>
              <a:t>, </a:t>
            </a:r>
            <a:r>
              <a:rPr lang="uk-UA" sz="1800" dirty="0"/>
              <a:t>який буде йти слідом за вже виконаними, так само виконається без перевірки.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23-switch-error.cpp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3E05F0-46E1-4E66-A6CF-EEC47702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85" y="-43405"/>
            <a:ext cx="5361214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FDD417-47B8-482A-905B-CBDAC2D2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57" y="4307930"/>
            <a:ext cx="514421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 err="1"/>
              <a:t>Арефметичні</a:t>
            </a:r>
            <a:r>
              <a:rPr lang="uk-UA" b="1" dirty="0"/>
              <a:t> операції з числами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473C0C-9F48-4B95-AB02-7AD85008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36" y="1056115"/>
            <a:ext cx="8557127" cy="51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34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/>
          </a:bodyPr>
          <a:lstStyle/>
          <a:p>
            <a:pPr marL="720000"/>
            <a:r>
              <a:rPr lang="uk-UA" b="1" dirty="0"/>
              <a:t>Поняття </a:t>
            </a:r>
            <a:r>
              <a:rPr lang="en-US" b="1" dirty="0" err="1"/>
              <a:t>enum</a:t>
            </a:r>
            <a:r>
              <a:rPr lang="en-US" b="1" dirty="0"/>
              <a:t> </a:t>
            </a:r>
            <a:r>
              <a:rPr lang="uk-UA" b="1" dirty="0"/>
              <a:t>як перерахування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Зараз настав час вивчити ще один тип даних — </a:t>
            </a:r>
            <a:r>
              <a:rPr lang="en-US" sz="1800" b="1" dirty="0" err="1">
                <a:highlight>
                  <a:srgbClr val="00FF00"/>
                </a:highlight>
              </a:rPr>
              <a:t>enum</a:t>
            </a:r>
            <a:r>
              <a:rPr lang="en-US" sz="1800" dirty="0"/>
              <a:t>. 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b="1" dirty="0">
                <a:highlight>
                  <a:srgbClr val="00FF00"/>
                </a:highlight>
              </a:rPr>
              <a:t>Перерахування</a:t>
            </a:r>
            <a:r>
              <a:rPr lang="uk-UA" sz="1800" dirty="0"/>
              <a:t> 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1800" dirty="0"/>
              <a:t>) — </a:t>
            </a:r>
            <a:r>
              <a:rPr lang="uk-UA" sz="1800" dirty="0"/>
              <a:t>це набір іменованих </a:t>
            </a:r>
            <a:r>
              <a:rPr lang="uk-UA" sz="1800" dirty="0" err="1"/>
              <a:t>цілочисельних</a:t>
            </a:r>
            <a:r>
              <a:rPr lang="uk-UA" sz="1800" dirty="0"/>
              <a:t> констант.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Припустимо, у вашій програмі необхідно створити кілька констант з кодом відповідної країни. Це виглядало б ось так: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Однак такий спосіб тільки нагромаджує програмний код, він займає надто велику кількість рядків. І, як бачимо, це ще не всі країни. Природно, хочеться якось </a:t>
            </a:r>
            <a:r>
              <a:rPr lang="uk-UA" sz="1800" dirty="0" err="1"/>
              <a:t>систематизувати</a:t>
            </a:r>
            <a:r>
              <a:rPr lang="uk-UA" sz="1800" dirty="0"/>
              <a:t>, згрупувати цю інформацію. Саме перерахування дозволяє вирішити таку проблему. </a:t>
            </a:r>
            <a:endParaRPr lang="en-US" sz="1800" dirty="0"/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Синтаксис:</a:t>
            </a:r>
            <a:r>
              <a:rPr lang="en-US" sz="1800" dirty="0"/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ім’я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{ константа1 [= значення1],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константа2 [= значення2], …};</a:t>
            </a:r>
            <a:endParaRPr lang="uk-UA" sz="18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1E8D0C-F505-4F58-AE09-7F3FDDC3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35" y="2560280"/>
            <a:ext cx="4109976" cy="20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79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78513-AA97-44F2-9D5F-51A0EE0D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02" y="1312917"/>
            <a:ext cx="7148194" cy="4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028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/>
              <a:t>23-enum-switch.cpp</a:t>
            </a:r>
          </a:p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F3E000-3ECA-4C08-BC3B-3561DC7D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357" y="1315938"/>
            <a:ext cx="6744641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68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БІЛЬШЕ ЗНАЧЕННЯ В 2 ЧИСЛАХ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1BD1A-9EE4-4677-A9DA-6A7378F1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80" y="945474"/>
            <a:ext cx="6004239" cy="59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ru-RU" b="1" dirty="0"/>
              <a:t>БІЛЬШЕ ЗНАЧЕННЯ В 3 ЧИСЛАХ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0FA74B-2554-433B-BA9A-2335356E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27" y="706056"/>
            <a:ext cx="4980145" cy="6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Autofit/>
          </a:bodyPr>
          <a:lstStyle/>
          <a:p>
            <a:pPr marL="720000"/>
            <a:r>
              <a:rPr lang="ru-RU" sz="3600" b="1" dirty="0"/>
              <a:t>ПЕРЕВІРКА, ЧИ Є ЧИСЛО +</a:t>
            </a:r>
            <a:r>
              <a:rPr lang="ru-RU" sz="3600" b="1" dirty="0" err="1"/>
              <a:t>ve</a:t>
            </a:r>
            <a:r>
              <a:rPr lang="ru-RU" sz="3600" b="1" dirty="0"/>
              <a:t> </a:t>
            </a:r>
            <a:r>
              <a:rPr lang="ru-RU" sz="3600" b="1" dirty="0" err="1"/>
              <a:t>або</a:t>
            </a:r>
            <a:r>
              <a:rPr lang="ru-RU" sz="3600" b="1" dirty="0"/>
              <a:t> -</a:t>
            </a:r>
            <a:r>
              <a:rPr lang="ru-RU" sz="3600" b="1" dirty="0" err="1"/>
              <a:t>ve</a:t>
            </a:r>
            <a:r>
              <a:rPr lang="ru-RU" sz="3600" b="1" dirty="0"/>
              <a:t> </a:t>
            </a:r>
            <a:r>
              <a:rPr lang="ru-RU" sz="3600" b="1" dirty="0" err="1"/>
              <a:t>або</a:t>
            </a:r>
            <a:r>
              <a:rPr lang="ru-RU" sz="3600" b="1" dirty="0"/>
              <a:t> 0</a:t>
            </a:r>
            <a:endParaRPr lang="uk-UA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C89AF0-54CC-416B-88EC-71C0D01D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63" y="1122744"/>
            <a:ext cx="5735256" cy="57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65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ПОКАЗАТИ РЕЗУЛЬТАТ У ВІДСОТКАХ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FF85F0-BB88-4ECE-9293-13F2ED4B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98" y="857691"/>
            <a:ext cx="4624086" cy="57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8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ПАРНА НЕПАРНА ПРОГРАМА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70DCE5-6251-4C50-9B78-7E793057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56" y="706385"/>
            <a:ext cx="5029985" cy="61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28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ПРОГРАМА ГОЛОСУВАННЯ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DC5BB3-1E02-4F54-A665-222B23D1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2" y="743982"/>
            <a:ext cx="6887847" cy="61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97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CONSTANT OR VOWEL PROGRAM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E56F67-1D88-4273-9609-063FD090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66" y="1356315"/>
            <a:ext cx="7664466" cy="5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6256AC-3891-4ACF-A66C-27ED6F67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91" y="-1"/>
            <a:ext cx="7269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8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en-US" b="1" dirty="0"/>
              <a:t>Login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FC0F47-B3AD-4CB9-92B3-D6170242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30" y="887572"/>
            <a:ext cx="7649939" cy="59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22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ПЕРЕВІРКА АЛФАВІТУ - ВЕЛИКІ ЧИ МАЛІ ЛІТЕРИ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E13F8-0CBF-411D-8116-3838F6B5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18" y="857691"/>
            <a:ext cx="5139362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ПЕРЕВІРИТИ, ЧИ Є ТРИКУТНИК ДІЙСНИМ ЧИ НІ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B13F3D-56E5-4D15-AF0F-1554EAF1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28" y="836483"/>
            <a:ext cx="4740542" cy="60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2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РОЗРАХУВАТИ ПРИБУТОК І ЗБИТКИ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2E6B7B-BDD0-4685-BBE5-5B14C512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600" y="857692"/>
            <a:ext cx="4428799" cy="6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6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ПОКАЗАТИ РЕЗУЛЬТАТ У ВІДСОТКАХ ЗА ДОПОМОГОЮ IF ELSE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438428-53C6-490D-A5EF-0FA4093A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38" y="1053879"/>
            <a:ext cx="4563122" cy="56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4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ПЕРЕВІРИТИ, ЧИ Є СИМВОЛ ЛІТЕРОЮ, ЦИФРОЮ АБО СПЕЦІАЛЬНИМ СИМВОЛОМ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731CE3-15A2-46B7-9FE5-DCD4DD92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95" y="1121843"/>
            <a:ext cx="7405409" cy="57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>
            <a:normAutofit fontScale="90000"/>
          </a:bodyPr>
          <a:lstStyle/>
          <a:p>
            <a:pPr marL="720000"/>
            <a:r>
              <a:rPr lang="ru-RU" b="1" dirty="0"/>
              <a:t>ПЕРЕТВОРИТИ ВЕЛИКІ ЛІТЕРИ НА МАЛІ ТА МАЛІ НА ВЕЛИКІ</a:t>
            </a:r>
            <a:endParaRPr lang="uk-UA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C4FD93-616A-46BD-B197-97EA7510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45" y="1174349"/>
            <a:ext cx="6166309" cy="56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8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989479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739509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76073-C01A-488D-A48E-31D17F20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692"/>
          </a:xfrm>
        </p:spPr>
        <p:txBody>
          <a:bodyPr/>
          <a:lstStyle/>
          <a:p>
            <a:pPr marL="720000"/>
            <a:r>
              <a:rPr lang="uk-UA" b="1" dirty="0"/>
              <a:t>_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FE79D-4376-4B75-9792-D92B67EFC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2"/>
            <a:ext cx="12191999" cy="6000307"/>
          </a:xfrm>
        </p:spPr>
        <p:txBody>
          <a:bodyPr>
            <a:normAutofit/>
          </a:bodyPr>
          <a:lstStyle/>
          <a:p>
            <a:pPr marL="54000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uk-UA" sz="1800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7826694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3151</Words>
  <Application>Microsoft Office PowerPoint</Application>
  <PresentationFormat>Широкий екран</PresentationFormat>
  <Paragraphs>371</Paragraphs>
  <Slides>99</Slides>
  <Notes>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99</vt:i4>
      </vt:variant>
    </vt:vector>
  </HeadingPairs>
  <TitlesOfParts>
    <vt:vector size="104" baseType="lpstr">
      <vt:lpstr>Arial</vt:lpstr>
      <vt:lpstr>Calibri</vt:lpstr>
      <vt:lpstr>Consolas</vt:lpstr>
      <vt:lpstr>Tahoma</vt:lpstr>
      <vt:lpstr>Тема Office</vt:lpstr>
      <vt:lpstr>D2 - Оператори. Перетворення типів. Логічні операції</vt:lpstr>
      <vt:lpstr>Поняття оператора</vt:lpstr>
      <vt:lpstr>Класифікація операторів</vt:lpstr>
      <vt:lpstr>Пріоритет</vt:lpstr>
      <vt:lpstr>Типи операторів</vt:lpstr>
      <vt:lpstr>Типи операторів</vt:lpstr>
      <vt:lpstr>Арефметичні операції з числами</vt:lpstr>
      <vt:lpstr>Арефметичні операції з числами</vt:lpstr>
      <vt:lpstr>_</vt:lpstr>
      <vt:lpstr>Арефметичні операції з числами</vt:lpstr>
      <vt:lpstr>Інкремент і декремент</vt:lpstr>
      <vt:lpstr>Інкремент і декремент</vt:lpstr>
      <vt:lpstr>_</vt:lpstr>
      <vt:lpstr>Інкремент і декремент</vt:lpstr>
      <vt:lpstr>Increment/Decrement Operators</vt:lpstr>
      <vt:lpstr>_</vt:lpstr>
      <vt:lpstr>_</vt:lpstr>
      <vt:lpstr>_</vt:lpstr>
      <vt:lpstr>_</vt:lpstr>
      <vt:lpstr>1-game.cpp</vt:lpstr>
      <vt:lpstr>2-circle.cpp</vt:lpstr>
      <vt:lpstr>Перетворення типів</vt:lpstr>
      <vt:lpstr>Перетворення типів</vt:lpstr>
      <vt:lpstr>Класифікація за діапазоном значень</vt:lpstr>
      <vt:lpstr>Класифікація за способом здійснення перетворення</vt:lpstr>
      <vt:lpstr>_</vt:lpstr>
      <vt:lpstr>Перетворення типів у виразі</vt:lpstr>
      <vt:lpstr>Перетворення типів у виразі</vt:lpstr>
      <vt:lpstr>Перетворення типів у виразі</vt:lpstr>
      <vt:lpstr>Приклад, який використовує перетворення типів</vt:lpstr>
      <vt:lpstr>Уніфікована ініціалізація</vt:lpstr>
      <vt:lpstr>Звуження та спискова ініціалізація</vt:lpstr>
      <vt:lpstr>Логічні операції</vt:lpstr>
      <vt:lpstr>Оператори порівняння</vt:lpstr>
      <vt:lpstr>Оператори рівності</vt:lpstr>
      <vt:lpstr>Relational Operators</vt:lpstr>
      <vt:lpstr>Логічні операції об'єднання та негативна інверсія</vt:lpstr>
      <vt:lpstr>Логічне І (&amp;&amp;)</vt:lpstr>
      <vt:lpstr>Логічне АБО (||)</vt:lpstr>
      <vt:lpstr>Логічне НЕ (!)</vt:lpstr>
      <vt:lpstr>Logical Operators</vt:lpstr>
      <vt:lpstr>_</vt:lpstr>
      <vt:lpstr>Bitwise Operators</vt:lpstr>
      <vt:lpstr>_</vt:lpstr>
      <vt:lpstr>Конструкція логічного вибору if</vt:lpstr>
      <vt:lpstr>_</vt:lpstr>
      <vt:lpstr>Основні принципи роботи оператора if</vt:lpstr>
      <vt:lpstr>Основні принципи роботи оператора if</vt:lpstr>
      <vt:lpstr>Основні принципи роботи оператора if</vt:lpstr>
      <vt:lpstr>6-if-1</vt:lpstr>
      <vt:lpstr>7-if-1</vt:lpstr>
      <vt:lpstr>_</vt:lpstr>
      <vt:lpstr>_</vt:lpstr>
      <vt:lpstr>_</vt:lpstr>
      <vt:lpstr>_</vt:lpstr>
      <vt:lpstr>_</vt:lpstr>
      <vt:lpstr>Тернарний оператор</vt:lpstr>
      <vt:lpstr>10-ternar</vt:lpstr>
      <vt:lpstr>11-ternar-2</vt:lpstr>
      <vt:lpstr>Special Operators</vt:lpstr>
      <vt:lpstr>_</vt:lpstr>
      <vt:lpstr>_</vt:lpstr>
      <vt:lpstr>Драбинка if — else if</vt:lpstr>
      <vt:lpstr>13-nested-if-2</vt:lpstr>
      <vt:lpstr>14-nested-if-3</vt:lpstr>
      <vt:lpstr>15-nested-final</vt:lpstr>
      <vt:lpstr>quest.cpp</vt:lpstr>
      <vt:lpstr>_</vt:lpstr>
      <vt:lpstr>17-circle-2</vt:lpstr>
      <vt:lpstr>calculator.cpp</vt:lpstr>
      <vt:lpstr>Структура множинного вибору switch</vt:lpstr>
      <vt:lpstr>_</vt:lpstr>
      <vt:lpstr>Загальний синтаксис і принцип дії</vt:lpstr>
      <vt:lpstr>20-switch.cpp</vt:lpstr>
      <vt:lpstr>_</vt:lpstr>
      <vt:lpstr>_</vt:lpstr>
      <vt:lpstr>_</vt:lpstr>
      <vt:lpstr>21-switch-skips.cpp</vt:lpstr>
      <vt:lpstr>Поширена помилка</vt:lpstr>
      <vt:lpstr>Поняття enum як перерахування</vt:lpstr>
      <vt:lpstr>_</vt:lpstr>
      <vt:lpstr>_</vt:lpstr>
      <vt:lpstr>БІЛЬШЕ ЗНАЧЕННЯ В 2 ЧИСЛАХ</vt:lpstr>
      <vt:lpstr>БІЛЬШЕ ЗНАЧЕННЯ В 3 ЧИСЛАХ</vt:lpstr>
      <vt:lpstr>ПЕРЕВІРКА, ЧИ Є ЧИСЛО +ve або -ve або 0</vt:lpstr>
      <vt:lpstr>ПОКАЗАТИ РЕЗУЛЬТАТ У ВІДСОТКАХ</vt:lpstr>
      <vt:lpstr>ПАРНА НЕПАРНА ПРОГРАМА</vt:lpstr>
      <vt:lpstr>ПРОГРАМА ГОЛОСУВАННЯ</vt:lpstr>
      <vt:lpstr>CONSTANT OR VOWEL PROGRAM</vt:lpstr>
      <vt:lpstr>Login</vt:lpstr>
      <vt:lpstr>ПЕРЕВІРКА АЛФАВІТУ - ВЕЛИКІ ЧИ МАЛІ ЛІТЕРИ</vt:lpstr>
      <vt:lpstr>ПЕРЕВІРИТИ, ЧИ Є ТРИКУТНИК ДІЙСНИМ ЧИ НІ</vt:lpstr>
      <vt:lpstr>РОЗРАХУВАТИ ПРИБУТОК І ЗБИТКИ</vt:lpstr>
      <vt:lpstr>ПОКАЗАТИ РЕЗУЛЬТАТ У ВІДСОТКАХ ЗА ДОПОМОГОЮ IF ELSE</vt:lpstr>
      <vt:lpstr>ПЕРЕВІРИТИ, ЧИ Є СИМВОЛ ЛІТЕРОЮ, ЦИФРОЮ АБО СПЕЦІАЛЬНИМ СИМВОЛОМ</vt:lpstr>
      <vt:lpstr>ПЕРЕТВОРИТИ ВЕЛИКІ ЛІТЕРИ НА МАЛІ ТА МАЛІ НА ВЕЛИКІ</vt:lpstr>
      <vt:lpstr>_</vt:lpstr>
      <vt:lpstr>_</vt:lpstr>
      <vt:lpstr>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Введення в вебдизайн</dc:title>
  <dc:creator>Alexander</dc:creator>
  <cp:lastModifiedBy>Alexander Vereshchagin</cp:lastModifiedBy>
  <cp:revision>160</cp:revision>
  <dcterms:created xsi:type="dcterms:W3CDTF">2021-08-19T17:51:13Z</dcterms:created>
  <dcterms:modified xsi:type="dcterms:W3CDTF">2024-02-09T10:58:50Z</dcterms:modified>
</cp:coreProperties>
</file>